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57" r:id="rId4"/>
  </p:sldMasterIdLst>
  <p:notesMasterIdLst>
    <p:notesMasterId r:id="rId9"/>
  </p:notesMasterIdLst>
  <p:sldIdLst>
    <p:sldId id="391" r:id="rId5"/>
    <p:sldId id="380" r:id="rId6"/>
    <p:sldId id="381" r:id="rId7"/>
    <p:sldId id="259" r:id="rId8"/>
    <p:sldId id="261" r:id="rId10"/>
    <p:sldId id="263" r:id="rId11"/>
    <p:sldId id="382" r:id="rId12"/>
    <p:sldId id="265" r:id="rId13"/>
    <p:sldId id="266" r:id="rId14"/>
    <p:sldId id="267" r:id="rId15"/>
    <p:sldId id="270" r:id="rId16"/>
    <p:sldId id="271" r:id="rId17"/>
    <p:sldId id="272" r:id="rId18"/>
    <p:sldId id="275" r:id="rId19"/>
    <p:sldId id="277" r:id="rId20"/>
    <p:sldId id="278" r:id="rId21"/>
    <p:sldId id="281" r:id="rId22"/>
    <p:sldId id="282" r:id="rId23"/>
    <p:sldId id="283" r:id="rId24"/>
    <p:sldId id="287" r:id="rId25"/>
    <p:sldId id="288" r:id="rId26"/>
    <p:sldId id="383" r:id="rId27"/>
    <p:sldId id="290" r:id="rId28"/>
    <p:sldId id="292" r:id="rId29"/>
    <p:sldId id="295" r:id="rId30"/>
    <p:sldId id="296" r:id="rId31"/>
    <p:sldId id="298" r:id="rId32"/>
    <p:sldId id="299" r:id="rId33"/>
    <p:sldId id="300" r:id="rId34"/>
    <p:sldId id="302" r:id="rId35"/>
    <p:sldId id="304" r:id="rId36"/>
    <p:sldId id="306" r:id="rId37"/>
    <p:sldId id="307" r:id="rId38"/>
    <p:sldId id="308" r:id="rId39"/>
    <p:sldId id="309" r:id="rId40"/>
    <p:sldId id="310" r:id="rId41"/>
    <p:sldId id="313" r:id="rId42"/>
    <p:sldId id="314" r:id="rId43"/>
    <p:sldId id="384" r:id="rId44"/>
    <p:sldId id="315" r:id="rId45"/>
    <p:sldId id="317" r:id="rId46"/>
    <p:sldId id="318" r:id="rId47"/>
    <p:sldId id="319" r:id="rId48"/>
    <p:sldId id="320" r:id="rId49"/>
    <p:sldId id="323" r:id="rId50"/>
    <p:sldId id="324" r:id="rId51"/>
    <p:sldId id="325" r:id="rId52"/>
    <p:sldId id="328" r:id="rId53"/>
    <p:sldId id="329" r:id="rId54"/>
    <p:sldId id="330" r:id="rId55"/>
    <p:sldId id="331" r:id="rId56"/>
    <p:sldId id="332" r:id="rId57"/>
    <p:sldId id="335" r:id="rId58"/>
    <p:sldId id="385" r:id="rId59"/>
    <p:sldId id="336" r:id="rId60"/>
    <p:sldId id="337" r:id="rId61"/>
    <p:sldId id="338" r:id="rId62"/>
    <p:sldId id="339" r:id="rId63"/>
    <p:sldId id="341" r:id="rId64"/>
    <p:sldId id="342" r:id="rId65"/>
    <p:sldId id="344" r:id="rId66"/>
    <p:sldId id="345" r:id="rId67"/>
    <p:sldId id="346" r:id="rId68"/>
    <p:sldId id="387" r:id="rId69"/>
    <p:sldId id="386" r:id="rId70"/>
    <p:sldId id="348" r:id="rId71"/>
    <p:sldId id="349" r:id="rId72"/>
    <p:sldId id="350" r:id="rId73"/>
    <p:sldId id="388" r:id="rId74"/>
    <p:sldId id="351" r:id="rId75"/>
    <p:sldId id="352" r:id="rId76"/>
    <p:sldId id="353" r:id="rId77"/>
    <p:sldId id="354" r:id="rId78"/>
    <p:sldId id="356" r:id="rId79"/>
    <p:sldId id="357" r:id="rId80"/>
    <p:sldId id="358" r:id="rId81"/>
    <p:sldId id="359" r:id="rId82"/>
    <p:sldId id="360" r:id="rId83"/>
    <p:sldId id="362" r:id="rId84"/>
    <p:sldId id="389" r:id="rId85"/>
    <p:sldId id="363" r:id="rId86"/>
    <p:sldId id="364" r:id="rId87"/>
    <p:sldId id="365" r:id="rId88"/>
    <p:sldId id="366" r:id="rId89"/>
    <p:sldId id="367" r:id="rId90"/>
    <p:sldId id="368" r:id="rId91"/>
    <p:sldId id="369" r:id="rId92"/>
    <p:sldId id="370" r:id="rId93"/>
    <p:sldId id="371" r:id="rId94"/>
    <p:sldId id="390" r:id="rId95"/>
    <p:sldId id="372" r:id="rId96"/>
    <p:sldId id="374" r:id="rId97"/>
    <p:sldId id="375" r:id="rId98"/>
    <p:sldId id="376" r:id="rId99"/>
    <p:sldId id="377" r:id="rId100"/>
  </p:sldIdLst>
  <p:sldSz cx="12167870" cy="684022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142" autoAdjust="0"/>
  </p:normalViewPr>
  <p:slideViewPr>
    <p:cSldViewPr showGuides="1">
      <p:cViewPr varScale="1">
        <p:scale>
          <a:sx n="89" d="100"/>
          <a:sy n="89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4.xml"/><Relationship Id="rId98" Type="http://schemas.openxmlformats.org/officeDocument/2006/relationships/slide" Target="slides/slide93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" Type="http://schemas.openxmlformats.org/officeDocument/2006/relationships/notesMaster" Target="notesMasters/notesMaster1.xml"/><Relationship Id="rId89" Type="http://schemas.openxmlformats.org/officeDocument/2006/relationships/slide" Target="slides/slide84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80" Type="http://schemas.openxmlformats.org/officeDocument/2006/relationships/slide" Target="slides/slide75.xml"/><Relationship Id="rId8" Type="http://schemas.openxmlformats.org/officeDocument/2006/relationships/slide" Target="slides/slide4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7" Type="http://schemas.openxmlformats.org/officeDocument/2006/relationships/slide" Target="slides/slide3.xml"/><Relationship Id="rId69" Type="http://schemas.openxmlformats.org/officeDocument/2006/relationships/slide" Target="slides/slide64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0" Type="http://schemas.openxmlformats.org/officeDocument/2006/relationships/slide" Target="slides/slide55.xml"/><Relationship Id="rId6" Type="http://schemas.openxmlformats.org/officeDocument/2006/relationships/slide" Target="slides/slide2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9" Type="http://schemas.openxmlformats.org/officeDocument/2006/relationships/customXml" Target="../customXml/item86.xml"/><Relationship Id="rId188" Type="http://schemas.openxmlformats.org/officeDocument/2006/relationships/customXml" Target="../customXml/item85.xml"/><Relationship Id="rId187" Type="http://schemas.openxmlformats.org/officeDocument/2006/relationships/customXml" Target="../customXml/item84.xml"/><Relationship Id="rId186" Type="http://schemas.openxmlformats.org/officeDocument/2006/relationships/customXml" Target="../customXml/item83.xml"/><Relationship Id="rId185" Type="http://schemas.openxmlformats.org/officeDocument/2006/relationships/customXml" Target="../customXml/item82.xml"/><Relationship Id="rId184" Type="http://schemas.openxmlformats.org/officeDocument/2006/relationships/customXml" Target="../customXml/item81.xml"/><Relationship Id="rId183" Type="http://schemas.openxmlformats.org/officeDocument/2006/relationships/customXml" Target="../customXml/item80.xml"/><Relationship Id="rId182" Type="http://schemas.openxmlformats.org/officeDocument/2006/relationships/customXml" Target="../customXml/item79.xml"/><Relationship Id="rId181" Type="http://schemas.openxmlformats.org/officeDocument/2006/relationships/customXml" Target="../customXml/item78.xml"/><Relationship Id="rId180" Type="http://schemas.openxmlformats.org/officeDocument/2006/relationships/customXml" Target="../customXml/item77.xml"/><Relationship Id="rId18" Type="http://schemas.openxmlformats.org/officeDocument/2006/relationships/slide" Target="slides/slide13.xml"/><Relationship Id="rId179" Type="http://schemas.openxmlformats.org/officeDocument/2006/relationships/customXml" Target="../customXml/item76.xml"/><Relationship Id="rId178" Type="http://schemas.openxmlformats.org/officeDocument/2006/relationships/customXml" Target="../customXml/item75.xml"/><Relationship Id="rId177" Type="http://schemas.openxmlformats.org/officeDocument/2006/relationships/customXml" Target="../customXml/item74.xml"/><Relationship Id="rId176" Type="http://schemas.openxmlformats.org/officeDocument/2006/relationships/customXml" Target="../customXml/item73.xml"/><Relationship Id="rId175" Type="http://schemas.openxmlformats.org/officeDocument/2006/relationships/customXml" Target="../customXml/item72.xml"/><Relationship Id="rId174" Type="http://schemas.openxmlformats.org/officeDocument/2006/relationships/customXml" Target="../customXml/item71.xml"/><Relationship Id="rId173" Type="http://schemas.openxmlformats.org/officeDocument/2006/relationships/customXml" Target="../customXml/item70.xml"/><Relationship Id="rId172" Type="http://schemas.openxmlformats.org/officeDocument/2006/relationships/customXml" Target="../customXml/item69.xml"/><Relationship Id="rId171" Type="http://schemas.openxmlformats.org/officeDocument/2006/relationships/customXml" Target="../customXml/item68.xml"/><Relationship Id="rId170" Type="http://schemas.openxmlformats.org/officeDocument/2006/relationships/customXml" Target="../customXml/item67.xml"/><Relationship Id="rId17" Type="http://schemas.openxmlformats.org/officeDocument/2006/relationships/slide" Target="slides/slide12.xml"/><Relationship Id="rId169" Type="http://schemas.openxmlformats.org/officeDocument/2006/relationships/customXml" Target="../customXml/item66.xml"/><Relationship Id="rId168" Type="http://schemas.openxmlformats.org/officeDocument/2006/relationships/customXml" Target="../customXml/item65.xml"/><Relationship Id="rId167" Type="http://schemas.openxmlformats.org/officeDocument/2006/relationships/customXml" Target="../customXml/item64.xml"/><Relationship Id="rId166" Type="http://schemas.openxmlformats.org/officeDocument/2006/relationships/customXml" Target="../customXml/item63.xml"/><Relationship Id="rId165" Type="http://schemas.openxmlformats.org/officeDocument/2006/relationships/customXml" Target="../customXml/item62.xml"/><Relationship Id="rId164" Type="http://schemas.openxmlformats.org/officeDocument/2006/relationships/customXml" Target="../customXml/item61.xml"/><Relationship Id="rId163" Type="http://schemas.openxmlformats.org/officeDocument/2006/relationships/customXml" Target="../customXml/item60.xml"/><Relationship Id="rId162" Type="http://schemas.openxmlformats.org/officeDocument/2006/relationships/customXml" Target="../customXml/item59.xml"/><Relationship Id="rId161" Type="http://schemas.openxmlformats.org/officeDocument/2006/relationships/customXml" Target="../customXml/item58.xml"/><Relationship Id="rId160" Type="http://schemas.openxmlformats.org/officeDocument/2006/relationships/customXml" Target="../customXml/item57.xml"/><Relationship Id="rId16" Type="http://schemas.openxmlformats.org/officeDocument/2006/relationships/slide" Target="slides/slide11.xml"/><Relationship Id="rId159" Type="http://schemas.openxmlformats.org/officeDocument/2006/relationships/customXml" Target="../customXml/item56.xml"/><Relationship Id="rId158" Type="http://schemas.openxmlformats.org/officeDocument/2006/relationships/customXml" Target="../customXml/item55.xml"/><Relationship Id="rId157" Type="http://schemas.openxmlformats.org/officeDocument/2006/relationships/customXml" Target="../customXml/item54.xml"/><Relationship Id="rId156" Type="http://schemas.openxmlformats.org/officeDocument/2006/relationships/customXml" Target="../customXml/item53.xml"/><Relationship Id="rId155" Type="http://schemas.openxmlformats.org/officeDocument/2006/relationships/customXml" Target="../customXml/item52.xml"/><Relationship Id="rId154" Type="http://schemas.openxmlformats.org/officeDocument/2006/relationships/customXml" Target="../customXml/item51.xml"/><Relationship Id="rId153" Type="http://schemas.openxmlformats.org/officeDocument/2006/relationships/customXml" Target="../customXml/item50.xml"/><Relationship Id="rId152" Type="http://schemas.openxmlformats.org/officeDocument/2006/relationships/customXml" Target="../customXml/item49.xml"/><Relationship Id="rId151" Type="http://schemas.openxmlformats.org/officeDocument/2006/relationships/customXml" Target="../customXml/item48.xml"/><Relationship Id="rId150" Type="http://schemas.openxmlformats.org/officeDocument/2006/relationships/customXml" Target="../customXml/item47.xml"/><Relationship Id="rId15" Type="http://schemas.openxmlformats.org/officeDocument/2006/relationships/slide" Target="slides/slide10.xml"/><Relationship Id="rId149" Type="http://schemas.openxmlformats.org/officeDocument/2006/relationships/customXml" Target="../customXml/item46.xml"/><Relationship Id="rId148" Type="http://schemas.openxmlformats.org/officeDocument/2006/relationships/customXml" Target="../customXml/item45.xml"/><Relationship Id="rId147" Type="http://schemas.openxmlformats.org/officeDocument/2006/relationships/customXml" Target="../customXml/item44.xml"/><Relationship Id="rId146" Type="http://schemas.openxmlformats.org/officeDocument/2006/relationships/customXml" Target="../customXml/item43.xml"/><Relationship Id="rId145" Type="http://schemas.openxmlformats.org/officeDocument/2006/relationships/customXml" Target="../customXml/item42.xml"/><Relationship Id="rId144" Type="http://schemas.openxmlformats.org/officeDocument/2006/relationships/customXml" Target="../customXml/item41.xml"/><Relationship Id="rId143" Type="http://schemas.openxmlformats.org/officeDocument/2006/relationships/customXml" Target="../customXml/item40.xml"/><Relationship Id="rId142" Type="http://schemas.openxmlformats.org/officeDocument/2006/relationships/customXml" Target="../customXml/item39.xml"/><Relationship Id="rId141" Type="http://schemas.openxmlformats.org/officeDocument/2006/relationships/customXml" Target="../customXml/item38.xml"/><Relationship Id="rId140" Type="http://schemas.openxmlformats.org/officeDocument/2006/relationships/customXml" Target="../customXml/item37.xml"/><Relationship Id="rId14" Type="http://schemas.openxmlformats.org/officeDocument/2006/relationships/slide" Target="slides/slide9.xml"/><Relationship Id="rId139" Type="http://schemas.openxmlformats.org/officeDocument/2006/relationships/customXml" Target="../customXml/item36.xml"/><Relationship Id="rId138" Type="http://schemas.openxmlformats.org/officeDocument/2006/relationships/customXml" Target="../customXml/item35.xml"/><Relationship Id="rId137" Type="http://schemas.openxmlformats.org/officeDocument/2006/relationships/customXml" Target="../customXml/item34.xml"/><Relationship Id="rId136" Type="http://schemas.openxmlformats.org/officeDocument/2006/relationships/customXml" Target="../customXml/item33.xml"/><Relationship Id="rId135" Type="http://schemas.openxmlformats.org/officeDocument/2006/relationships/customXml" Target="../customXml/item32.xml"/><Relationship Id="rId134" Type="http://schemas.openxmlformats.org/officeDocument/2006/relationships/customXml" Target="../customXml/item31.xml"/><Relationship Id="rId133" Type="http://schemas.openxmlformats.org/officeDocument/2006/relationships/customXml" Target="../customXml/item30.xml"/><Relationship Id="rId132" Type="http://schemas.openxmlformats.org/officeDocument/2006/relationships/customXml" Target="../customXml/item29.xml"/><Relationship Id="rId131" Type="http://schemas.openxmlformats.org/officeDocument/2006/relationships/customXml" Target="../customXml/item28.xml"/><Relationship Id="rId130" Type="http://schemas.openxmlformats.org/officeDocument/2006/relationships/customXml" Target="../customXml/item27.xml"/><Relationship Id="rId13" Type="http://schemas.openxmlformats.org/officeDocument/2006/relationships/slide" Target="slides/slide8.xml"/><Relationship Id="rId129" Type="http://schemas.openxmlformats.org/officeDocument/2006/relationships/customXml" Target="../customXml/item26.xml"/><Relationship Id="rId128" Type="http://schemas.openxmlformats.org/officeDocument/2006/relationships/customXml" Target="../customXml/item25.xml"/><Relationship Id="rId127" Type="http://schemas.openxmlformats.org/officeDocument/2006/relationships/customXml" Target="../customXml/item24.xml"/><Relationship Id="rId126" Type="http://schemas.openxmlformats.org/officeDocument/2006/relationships/customXml" Target="../customXml/item23.xml"/><Relationship Id="rId125" Type="http://schemas.openxmlformats.org/officeDocument/2006/relationships/customXml" Target="../customXml/item22.xml"/><Relationship Id="rId124" Type="http://schemas.openxmlformats.org/officeDocument/2006/relationships/customXml" Target="../customXml/item21.xml"/><Relationship Id="rId123" Type="http://schemas.openxmlformats.org/officeDocument/2006/relationships/customXml" Target="../customXml/item20.xml"/><Relationship Id="rId122" Type="http://schemas.openxmlformats.org/officeDocument/2006/relationships/customXml" Target="../customXml/item19.xml"/><Relationship Id="rId121" Type="http://schemas.openxmlformats.org/officeDocument/2006/relationships/customXml" Target="../customXml/item18.xml"/><Relationship Id="rId120" Type="http://schemas.openxmlformats.org/officeDocument/2006/relationships/customXml" Target="../customXml/item17.xml"/><Relationship Id="rId12" Type="http://schemas.openxmlformats.org/officeDocument/2006/relationships/slide" Target="slides/slide7.xml"/><Relationship Id="rId119" Type="http://schemas.openxmlformats.org/officeDocument/2006/relationships/customXml" Target="../customXml/item16.xml"/><Relationship Id="rId118" Type="http://schemas.openxmlformats.org/officeDocument/2006/relationships/customXml" Target="../customXml/item15.xml"/><Relationship Id="rId117" Type="http://schemas.openxmlformats.org/officeDocument/2006/relationships/customXml" Target="../customXml/item14.xml"/><Relationship Id="rId116" Type="http://schemas.openxmlformats.org/officeDocument/2006/relationships/customXml" Target="../customXml/item13.xml"/><Relationship Id="rId115" Type="http://schemas.openxmlformats.org/officeDocument/2006/relationships/customXml" Target="../customXml/item12.xml"/><Relationship Id="rId114" Type="http://schemas.openxmlformats.org/officeDocument/2006/relationships/customXml" Target="../customXml/item11.xml"/><Relationship Id="rId113" Type="http://schemas.openxmlformats.org/officeDocument/2006/relationships/customXml" Target="../customXml/item10.xml"/><Relationship Id="rId112" Type="http://schemas.openxmlformats.org/officeDocument/2006/relationships/customXml" Target="../customXml/item9.xml"/><Relationship Id="rId111" Type="http://schemas.openxmlformats.org/officeDocument/2006/relationships/customXml" Target="../customXml/item8.xml"/><Relationship Id="rId110" Type="http://schemas.openxmlformats.org/officeDocument/2006/relationships/customXml" Target="../customXml/item7.xml"/><Relationship Id="rId11" Type="http://schemas.openxmlformats.org/officeDocument/2006/relationships/slide" Target="slides/slide6.xml"/><Relationship Id="rId109" Type="http://schemas.openxmlformats.org/officeDocument/2006/relationships/customXml" Target="../customXml/item6.xml"/><Relationship Id="rId108" Type="http://schemas.openxmlformats.org/officeDocument/2006/relationships/customXml" Target="../customXml/item5.xml"/><Relationship Id="rId107" Type="http://schemas.openxmlformats.org/officeDocument/2006/relationships/customXml" Target="../customXml/item4.xml"/><Relationship Id="rId106" Type="http://schemas.openxmlformats.org/officeDocument/2006/relationships/customXml" Target="../customXml/item3.xml"/><Relationship Id="rId105" Type="http://schemas.openxmlformats.org/officeDocument/2006/relationships/customXml" Target="../customXml/item2.xml"/><Relationship Id="rId104" Type="http://schemas.openxmlformats.org/officeDocument/2006/relationships/customXml" Target="../customXml/item1.xml"/><Relationship Id="rId103" Type="http://schemas.openxmlformats.org/officeDocument/2006/relationships/tableStyles" Target="tableStyles.xml"/><Relationship Id="rId102" Type="http://schemas.openxmlformats.org/officeDocument/2006/relationships/viewProps" Target="viewProps.xml"/><Relationship Id="rId101" Type="http://schemas.openxmlformats.org/officeDocument/2006/relationships/presProps" Target="presProps.xml"/><Relationship Id="rId100" Type="http://schemas.openxmlformats.org/officeDocument/2006/relationships/slide" Target="slides/slide95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4" Type="http://schemas.openxmlformats.org/officeDocument/2006/relationships/image" Target="../media/image55.wmf"/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4" Type="http://schemas.openxmlformats.org/officeDocument/2006/relationships/image" Target="../media/image59.wmf"/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4" Type="http://schemas.openxmlformats.org/officeDocument/2006/relationships/image" Target="../media/image75.wmf"/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7" Type="http://schemas.openxmlformats.org/officeDocument/2006/relationships/image" Target="../media/image89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1.wmf"/><Relationship Id="rId4" Type="http://schemas.openxmlformats.org/officeDocument/2006/relationships/image" Target="../media/image100.wmf"/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2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1.wmf"/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6.wmf"/><Relationship Id="rId4" Type="http://schemas.openxmlformats.org/officeDocument/2006/relationships/image" Target="../media/image115.wmf"/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8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1.wmf"/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6.wmf"/><Relationship Id="rId4" Type="http://schemas.openxmlformats.org/officeDocument/2006/relationships/image" Target="../media/image135.wmf"/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5.wmf"/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37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0.wmf"/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wmf"/></Relationships>
</file>

<file path=ppt/drawings/_rels/vmlDrawing4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6.wmf"/><Relationship Id="rId8" Type="http://schemas.openxmlformats.org/officeDocument/2006/relationships/image" Target="../media/image185.wmf"/><Relationship Id="rId7" Type="http://schemas.openxmlformats.org/officeDocument/2006/relationships/image" Target="../media/image184.wmf"/><Relationship Id="rId6" Type="http://schemas.openxmlformats.org/officeDocument/2006/relationships/image" Target="../media/image183.wmf"/><Relationship Id="rId5" Type="http://schemas.openxmlformats.org/officeDocument/2006/relationships/image" Target="../media/image182.wmf"/><Relationship Id="rId4" Type="http://schemas.openxmlformats.org/officeDocument/2006/relationships/image" Target="../media/image181.wmf"/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drawings/_rels/vmlDrawing4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6.wmf"/><Relationship Id="rId8" Type="http://schemas.openxmlformats.org/officeDocument/2006/relationships/image" Target="../media/image203.wmf"/><Relationship Id="rId7" Type="http://schemas.openxmlformats.org/officeDocument/2006/relationships/image" Target="../media/image202.wmf"/><Relationship Id="rId6" Type="http://schemas.openxmlformats.org/officeDocument/2006/relationships/image" Target="../media/image201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1" Type="http://schemas.openxmlformats.org/officeDocument/2006/relationships/image" Target="../media/image208.wmf"/><Relationship Id="rId10" Type="http://schemas.openxmlformats.org/officeDocument/2006/relationships/image" Target="../media/image207.wmf"/><Relationship Id="rId1" Type="http://schemas.openxmlformats.org/officeDocument/2006/relationships/image" Target="../media/image196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wmf"/></Relationships>
</file>

<file path=ppt/drawings/_rels/vmlDrawing46.vml.rels><?xml version="1.0" encoding="UTF-8" standalone="yes"?>
<Relationships xmlns="http://schemas.openxmlformats.org/package/2006/relationships"><Relationship Id="rId9" Type="http://schemas.openxmlformats.org/officeDocument/2006/relationships/image" Target="../media/image220.wmf"/><Relationship Id="rId8" Type="http://schemas.openxmlformats.org/officeDocument/2006/relationships/image" Target="../media/image219.wmf"/><Relationship Id="rId7" Type="http://schemas.openxmlformats.org/officeDocument/2006/relationships/image" Target="../media/image218.wmf"/><Relationship Id="rId6" Type="http://schemas.openxmlformats.org/officeDocument/2006/relationships/image" Target="../media/image217.wmf"/><Relationship Id="rId5" Type="http://schemas.openxmlformats.org/officeDocument/2006/relationships/image" Target="../media/image216.wmf"/><Relationship Id="rId4" Type="http://schemas.openxmlformats.org/officeDocument/2006/relationships/image" Target="../media/image215.wmf"/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0" Type="http://schemas.openxmlformats.org/officeDocument/2006/relationships/image" Target="../media/image221.wmf"/><Relationship Id="rId1" Type="http://schemas.openxmlformats.org/officeDocument/2006/relationships/image" Target="../media/image211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wmf"/><Relationship Id="rId1" Type="http://schemas.openxmlformats.org/officeDocument/2006/relationships/image" Target="../media/image2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image" Target="../media/image29.wmf"/><Relationship Id="rId7" Type="http://schemas.openxmlformats.org/officeDocument/2006/relationships/image" Target="../media/image28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0" Type="http://schemas.openxmlformats.org/officeDocument/2006/relationships/image" Target="../media/image31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2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3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4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5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6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7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9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2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3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4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"/>
            <a:ext cx="12168188" cy="6833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" Target="../slides/slide2.xml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12168188" cy="395878"/>
          </a:xfrm>
          <a:prstGeom prst="rect">
            <a:avLst/>
          </a:prstGeom>
          <a:solidFill>
            <a:srgbClr val="D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4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9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1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0" tIns="45614" rIns="91230" bIns="45614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40876" y="6268995"/>
            <a:ext cx="1178623" cy="337692"/>
          </a:xfrm>
          <a:prstGeom prst="rect">
            <a:avLst/>
          </a:prstGeom>
          <a:noFill/>
        </p:spPr>
        <p:txBody>
          <a:bodyPr wrap="square" lIns="91230" tIns="45614" rIns="91230" bIns="45614">
            <a:spAutoFit/>
          </a:bodyPr>
          <a:lstStyle/>
          <a:p>
            <a:pPr algn="ctr"/>
            <a:r>
              <a:rPr lang="zh-CN" altLang="en-US" sz="1600" baseline="0" dirty="0">
                <a:solidFill>
                  <a:srgbClr val="DE0000"/>
                </a:solidFill>
                <a:hlinkClick r:id="rId4" action="ppaction://hlinksldjump"/>
              </a:rPr>
              <a:t>返回目录</a:t>
            </a:r>
            <a:endParaRPr lang="zh-CN" altLang="en-US" sz="1600" baseline="0" dirty="0">
              <a:solidFill>
                <a:srgbClr val="D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5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8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38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1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34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40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68188" cy="252230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09" rIns="91221" bIns="45609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l" defTabSz="9124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24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9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6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9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32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50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1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74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675" indent="-227965" algn="l" defTabSz="912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3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5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78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71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4.bin"/><Relationship Id="rId23" Type="http://schemas.openxmlformats.org/officeDocument/2006/relationships/notesSlide" Target="../notesSlides/notesSlide10.xml"/><Relationship Id="rId22" Type="http://schemas.openxmlformats.org/officeDocument/2006/relationships/vmlDrawing" Target="../drawings/vmlDrawing8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31.wmf"/><Relationship Id="rId2" Type="http://schemas.openxmlformats.org/officeDocument/2006/relationships/image" Target="../media/image22.wmf"/><Relationship Id="rId19" Type="http://schemas.openxmlformats.org/officeDocument/2006/relationships/oleObject" Target="../embeddings/oleObject22.bin"/><Relationship Id="rId18" Type="http://schemas.openxmlformats.org/officeDocument/2006/relationships/image" Target="../media/image30.wmf"/><Relationship Id="rId17" Type="http://schemas.openxmlformats.org/officeDocument/2006/relationships/oleObject" Target="../embeddings/oleObject21.bin"/><Relationship Id="rId16" Type="http://schemas.openxmlformats.org/officeDocument/2006/relationships/image" Target="../media/image29.wmf"/><Relationship Id="rId15" Type="http://schemas.openxmlformats.org/officeDocument/2006/relationships/oleObject" Target="../embeddings/oleObject20.bin"/><Relationship Id="rId14" Type="http://schemas.openxmlformats.org/officeDocument/2006/relationships/image" Target="../media/image28.wmf"/><Relationship Id="rId13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1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1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36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4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33.jpeg"/><Relationship Id="rId11" Type="http://schemas.openxmlformats.org/officeDocument/2006/relationships/notesSlide" Target="../notesSlides/notesSlide11.xml"/><Relationship Id="rId10" Type="http://schemas.openxmlformats.org/officeDocument/2006/relationships/vmlDrawing" Target="../drawings/vmlDrawing9.vml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8" Type="http://schemas.openxmlformats.org/officeDocument/2006/relationships/image" Target="../media/image46.wmf"/><Relationship Id="rId7" Type="http://schemas.openxmlformats.org/officeDocument/2006/relationships/oleObject" Target="../embeddings/oleObject31.bin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4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43.wmf"/><Relationship Id="rId13" Type="http://schemas.openxmlformats.org/officeDocument/2006/relationships/notesSlide" Target="../notesSlides/notesSlide14.xml"/><Relationship Id="rId12" Type="http://schemas.openxmlformats.org/officeDocument/2006/relationships/vmlDrawing" Target="../drawings/vmlDrawing11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47.wmf"/><Relationship Id="rId1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9.w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48.wmf"/><Relationship Id="rId1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1.wmf"/><Relationship Id="rId3" Type="http://schemas.openxmlformats.org/officeDocument/2006/relationships/oleObject" Target="../embeddings/oleObject36.bin"/><Relationship Id="rId2" Type="http://schemas.openxmlformats.org/officeDocument/2006/relationships/image" Target="../media/image50.wmf"/><Relationship Id="rId1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34.xml"/><Relationship Id="rId8" Type="http://schemas.openxmlformats.org/officeDocument/2006/relationships/slide" Target="slide28.xml"/><Relationship Id="rId7" Type="http://schemas.openxmlformats.org/officeDocument/2006/relationships/slide" Target="slide23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13.xml"/><Relationship Id="rId3" Type="http://schemas.openxmlformats.org/officeDocument/2006/relationships/slide" Target="slide8.xml"/><Relationship Id="rId2" Type="http://schemas.openxmlformats.org/officeDocument/2006/relationships/slide" Target="slide4.xml"/><Relationship Id="rId17" Type="http://schemas.openxmlformats.org/officeDocument/2006/relationships/slideLayout" Target="../slideLayouts/slideLayout8.xml"/><Relationship Id="rId16" Type="http://schemas.openxmlformats.org/officeDocument/2006/relationships/slide" Target="slide90.xml"/><Relationship Id="rId15" Type="http://schemas.openxmlformats.org/officeDocument/2006/relationships/slide" Target="slide80.xml"/><Relationship Id="rId14" Type="http://schemas.openxmlformats.org/officeDocument/2006/relationships/slide" Target="slide69.xml"/><Relationship Id="rId13" Type="http://schemas.openxmlformats.org/officeDocument/2006/relationships/slide" Target="slide64.xml"/><Relationship Id="rId12" Type="http://schemas.openxmlformats.org/officeDocument/2006/relationships/slide" Target="slide54.xml"/><Relationship Id="rId11" Type="http://schemas.openxmlformats.org/officeDocument/2006/relationships/slide" Target="slide39.xml"/><Relationship Id="rId10" Type="http://schemas.openxmlformats.org/officeDocument/2006/relationships/image" Target="../media/image4.png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55.wmf"/><Relationship Id="rId7" Type="http://schemas.openxmlformats.org/officeDocument/2006/relationships/oleObject" Target="../embeddings/oleObject40.bin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3.w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52.wmf"/><Relationship Id="rId11" Type="http://schemas.openxmlformats.org/officeDocument/2006/relationships/notesSlide" Target="../notesSlides/notesSlide18.xml"/><Relationship Id="rId10" Type="http://schemas.openxmlformats.org/officeDocument/2006/relationships/vmlDrawing" Target="../drawings/vmlDrawing14.vml"/><Relationship Id="rId1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59.wmf"/><Relationship Id="rId7" Type="http://schemas.openxmlformats.org/officeDocument/2006/relationships/oleObject" Target="../embeddings/oleObject44.bin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42.bin"/><Relationship Id="rId2" Type="http://schemas.openxmlformats.org/officeDocument/2006/relationships/image" Target="../media/image56.wmf"/><Relationship Id="rId11" Type="http://schemas.openxmlformats.org/officeDocument/2006/relationships/notesSlide" Target="../notesSlides/notesSlide19.xml"/><Relationship Id="rId10" Type="http://schemas.openxmlformats.org/officeDocument/2006/relationships/vmlDrawing" Target="../drawings/vmlDrawing15.vml"/><Relationship Id="rId1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vmlDrawing" Target="../drawings/vmlDrawing16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6.bin"/><Relationship Id="rId3" Type="http://schemas.openxmlformats.org/officeDocument/2006/relationships/image" Target="../media/image61.wmf"/><Relationship Id="rId2" Type="http://schemas.openxmlformats.org/officeDocument/2006/relationships/oleObject" Target="../embeddings/oleObject45.bin"/><Relationship Id="rId1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.bin"/><Relationship Id="rId8" Type="http://schemas.openxmlformats.org/officeDocument/2006/relationships/image" Target="../media/image69.wmf"/><Relationship Id="rId7" Type="http://schemas.openxmlformats.org/officeDocument/2006/relationships/oleObject" Target="../embeddings/oleObject50.bin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7.wmf"/><Relationship Id="rId3" Type="http://schemas.openxmlformats.org/officeDocument/2006/relationships/oleObject" Target="../embeddings/oleObject48.bin"/><Relationship Id="rId2" Type="http://schemas.openxmlformats.org/officeDocument/2006/relationships/image" Target="../media/image66.wmf"/><Relationship Id="rId13" Type="http://schemas.openxmlformats.org/officeDocument/2006/relationships/notesSlide" Target="../notesSlides/notesSlide24.xml"/><Relationship Id="rId12" Type="http://schemas.openxmlformats.org/officeDocument/2006/relationships/vmlDrawing" Target="../drawings/vmlDrawing17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70.wmf"/><Relationship Id="rId1" Type="http://schemas.openxmlformats.org/officeDocument/2006/relationships/oleObject" Target="../embeddings/oleObject47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wmf"/><Relationship Id="rId8" Type="http://schemas.openxmlformats.org/officeDocument/2006/relationships/oleObject" Target="../embeddings/oleObject55.bin"/><Relationship Id="rId7" Type="http://schemas.openxmlformats.org/officeDocument/2006/relationships/image" Target="../media/image74.wmf"/><Relationship Id="rId6" Type="http://schemas.openxmlformats.org/officeDocument/2006/relationships/oleObject" Target="../embeddings/oleObject54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3.bin"/><Relationship Id="rId3" Type="http://schemas.openxmlformats.org/officeDocument/2006/relationships/image" Target="../media/image72.wmf"/><Relationship Id="rId2" Type="http://schemas.openxmlformats.org/officeDocument/2006/relationships/oleObject" Target="../embeddings/oleObject52.bin"/><Relationship Id="rId12" Type="http://schemas.openxmlformats.org/officeDocument/2006/relationships/notesSlide" Target="../notesSlides/notesSlide25.xml"/><Relationship Id="rId11" Type="http://schemas.openxmlformats.org/officeDocument/2006/relationships/vmlDrawing" Target="../drawings/vmlDrawing18.v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0.bin"/><Relationship Id="rId8" Type="http://schemas.openxmlformats.org/officeDocument/2006/relationships/image" Target="../media/image80.wmf"/><Relationship Id="rId7" Type="http://schemas.openxmlformats.org/officeDocument/2006/relationships/oleObject" Target="../embeddings/oleObject59.bin"/><Relationship Id="rId6" Type="http://schemas.openxmlformats.org/officeDocument/2006/relationships/image" Target="../media/image79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8.wmf"/><Relationship Id="rId3" Type="http://schemas.openxmlformats.org/officeDocument/2006/relationships/oleObject" Target="../embeddings/oleObject57.bin"/><Relationship Id="rId2" Type="http://schemas.openxmlformats.org/officeDocument/2006/relationships/image" Target="../media/image77.wmf"/><Relationship Id="rId15" Type="http://schemas.openxmlformats.org/officeDocument/2006/relationships/notesSlide" Target="../notesSlides/notesSlide27.xml"/><Relationship Id="rId14" Type="http://schemas.openxmlformats.org/officeDocument/2006/relationships/vmlDrawing" Target="../drawings/vmlDrawing19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82.wmf"/><Relationship Id="rId11" Type="http://schemas.openxmlformats.org/officeDocument/2006/relationships/oleObject" Target="../embeddings/oleObject61.bin"/><Relationship Id="rId10" Type="http://schemas.openxmlformats.org/officeDocument/2006/relationships/image" Target="../media/image81.wmf"/><Relationship Id="rId1" Type="http://schemas.openxmlformats.org/officeDocument/2006/relationships/oleObject" Target="../embeddings/oleObject56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6.bin"/><Relationship Id="rId8" Type="http://schemas.openxmlformats.org/officeDocument/2006/relationships/image" Target="../media/image86.wmf"/><Relationship Id="rId7" Type="http://schemas.openxmlformats.org/officeDocument/2006/relationships/oleObject" Target="../embeddings/oleObject65.bin"/><Relationship Id="rId6" Type="http://schemas.openxmlformats.org/officeDocument/2006/relationships/image" Target="../media/image85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4.wmf"/><Relationship Id="rId3" Type="http://schemas.openxmlformats.org/officeDocument/2006/relationships/oleObject" Target="../embeddings/oleObject63.bin"/><Relationship Id="rId2" Type="http://schemas.openxmlformats.org/officeDocument/2006/relationships/image" Target="../media/image83.wmf"/><Relationship Id="rId19" Type="http://schemas.openxmlformats.org/officeDocument/2006/relationships/notesSlide" Target="../notesSlides/notesSlide28.xml"/><Relationship Id="rId18" Type="http://schemas.openxmlformats.org/officeDocument/2006/relationships/vmlDrawing" Target="../drawings/vmlDrawing20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90.wmf"/><Relationship Id="rId15" Type="http://schemas.openxmlformats.org/officeDocument/2006/relationships/oleObject" Target="../embeddings/oleObject69.bin"/><Relationship Id="rId14" Type="http://schemas.openxmlformats.org/officeDocument/2006/relationships/image" Target="../media/image89.wmf"/><Relationship Id="rId13" Type="http://schemas.openxmlformats.org/officeDocument/2006/relationships/oleObject" Target="../embeddings/oleObject68.bin"/><Relationship Id="rId12" Type="http://schemas.openxmlformats.org/officeDocument/2006/relationships/image" Target="../media/image88.wmf"/><Relationship Id="rId11" Type="http://schemas.openxmlformats.org/officeDocument/2006/relationships/oleObject" Target="../embeddings/oleObject67.bin"/><Relationship Id="rId10" Type="http://schemas.openxmlformats.org/officeDocument/2006/relationships/image" Target="../media/image87.wmf"/><Relationship Id="rId1" Type="http://schemas.openxmlformats.org/officeDocument/2006/relationships/oleObject" Target="../embeddings/oleObject62.bin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vmlDrawing" Target="../drawings/vmlDrawing21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92.png"/><Relationship Id="rId2" Type="http://schemas.openxmlformats.org/officeDocument/2006/relationships/image" Target="../media/image91.wmf"/><Relationship Id="rId1" Type="http://schemas.openxmlformats.org/officeDocument/2006/relationships/oleObject" Target="../embeddings/oleObject70.bin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vmlDrawing" Target="../drawings/vmlDrawing22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5.wmf"/><Relationship Id="rId3" Type="http://schemas.openxmlformats.org/officeDocument/2006/relationships/oleObject" Target="../embeddings/oleObject71.bin"/><Relationship Id="rId2" Type="http://schemas.openxmlformats.org/officeDocument/2006/relationships/image" Target="../media/image94.jpeg"/><Relationship Id="rId1" Type="http://schemas.openxmlformats.org/officeDocument/2006/relationships/image" Target="../media/image9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6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6.bin"/><Relationship Id="rId8" Type="http://schemas.openxmlformats.org/officeDocument/2006/relationships/image" Target="../media/image100.wmf"/><Relationship Id="rId7" Type="http://schemas.openxmlformats.org/officeDocument/2006/relationships/oleObject" Target="../embeddings/oleObject75.bin"/><Relationship Id="rId6" Type="http://schemas.openxmlformats.org/officeDocument/2006/relationships/image" Target="../media/image99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8.wmf"/><Relationship Id="rId3" Type="http://schemas.openxmlformats.org/officeDocument/2006/relationships/oleObject" Target="../embeddings/oleObject73.bin"/><Relationship Id="rId2" Type="http://schemas.openxmlformats.org/officeDocument/2006/relationships/image" Target="../media/image97.wmf"/><Relationship Id="rId13" Type="http://schemas.openxmlformats.org/officeDocument/2006/relationships/notesSlide" Target="../notesSlides/notesSlide33.xml"/><Relationship Id="rId12" Type="http://schemas.openxmlformats.org/officeDocument/2006/relationships/vmlDrawing" Target="../drawings/vmlDrawing23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101.wmf"/><Relationship Id="rId1" Type="http://schemas.openxmlformats.org/officeDocument/2006/relationships/oleObject" Target="../embeddings/oleObject7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3.jpe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6.xml"/><Relationship Id="rId6" Type="http://schemas.openxmlformats.org/officeDocument/2006/relationships/vmlDrawing" Target="../drawings/vmlDrawing24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05.wmf"/><Relationship Id="rId3" Type="http://schemas.openxmlformats.org/officeDocument/2006/relationships/oleObject" Target="../embeddings/oleObject78.bin"/><Relationship Id="rId2" Type="http://schemas.openxmlformats.org/officeDocument/2006/relationships/image" Target="../media/image104.wmf"/><Relationship Id="rId1" Type="http://schemas.openxmlformats.org/officeDocument/2006/relationships/oleObject" Target="../embeddings/oleObject77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9.xml"/><Relationship Id="rId5" Type="http://schemas.openxmlformats.org/officeDocument/2006/relationships/vmlDrawing" Target="../drawings/vmlDrawing25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7.wmf"/><Relationship Id="rId2" Type="http://schemas.openxmlformats.org/officeDocument/2006/relationships/oleObject" Target="../embeddings/oleObject79.bin"/><Relationship Id="rId1" Type="http://schemas.openxmlformats.org/officeDocument/2006/relationships/image" Target="../media/image106.jpe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11.wmf"/><Relationship Id="rId7" Type="http://schemas.openxmlformats.org/officeDocument/2006/relationships/oleObject" Target="../embeddings/oleObject83.bin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109.wmf"/><Relationship Id="rId3" Type="http://schemas.openxmlformats.org/officeDocument/2006/relationships/oleObject" Target="../embeddings/oleObject81.bin"/><Relationship Id="rId2" Type="http://schemas.openxmlformats.org/officeDocument/2006/relationships/image" Target="../media/image108.wmf"/><Relationship Id="rId11" Type="http://schemas.openxmlformats.org/officeDocument/2006/relationships/notesSlide" Target="../notesSlides/notesSlide40.xml"/><Relationship Id="rId10" Type="http://schemas.openxmlformats.org/officeDocument/2006/relationships/vmlDrawing" Target="../drawings/vmlDrawing26.vml"/><Relationship Id="rId1" Type="http://schemas.openxmlformats.org/officeDocument/2006/relationships/oleObject" Target="../embeddings/oleObject80.bin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8.bin"/><Relationship Id="rId8" Type="http://schemas.openxmlformats.org/officeDocument/2006/relationships/image" Target="../media/image115.wmf"/><Relationship Id="rId7" Type="http://schemas.openxmlformats.org/officeDocument/2006/relationships/oleObject" Target="../embeddings/oleObject87.bin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113.wmf"/><Relationship Id="rId3" Type="http://schemas.openxmlformats.org/officeDocument/2006/relationships/oleObject" Target="../embeddings/oleObject85.bin"/><Relationship Id="rId2" Type="http://schemas.openxmlformats.org/officeDocument/2006/relationships/image" Target="../media/image112.wmf"/><Relationship Id="rId13" Type="http://schemas.openxmlformats.org/officeDocument/2006/relationships/notesSlide" Target="../notesSlides/notesSlide41.xml"/><Relationship Id="rId12" Type="http://schemas.openxmlformats.org/officeDocument/2006/relationships/vmlDrawing" Target="../drawings/vmlDrawing27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116.wmf"/><Relationship Id="rId1" Type="http://schemas.openxmlformats.org/officeDocument/2006/relationships/oleObject" Target="../embeddings/oleObject8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7.jpe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21.wmf"/><Relationship Id="rId7" Type="http://schemas.openxmlformats.org/officeDocument/2006/relationships/oleObject" Target="../embeddings/oleObject92.bin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19.wmf"/><Relationship Id="rId3" Type="http://schemas.openxmlformats.org/officeDocument/2006/relationships/oleObject" Target="../embeddings/oleObject90.bin"/><Relationship Id="rId2" Type="http://schemas.openxmlformats.org/officeDocument/2006/relationships/image" Target="../media/image118.wmf"/><Relationship Id="rId11" Type="http://schemas.openxmlformats.org/officeDocument/2006/relationships/notesSlide" Target="../notesSlides/notesSlide43.xml"/><Relationship Id="rId10" Type="http://schemas.openxmlformats.org/officeDocument/2006/relationships/vmlDrawing" Target="../drawings/vmlDrawing28.vml"/><Relationship Id="rId1" Type="http://schemas.openxmlformats.org/officeDocument/2006/relationships/oleObject" Target="../embeddings/oleObject89.bin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4.xml"/><Relationship Id="rId6" Type="http://schemas.openxmlformats.org/officeDocument/2006/relationships/vmlDrawing" Target="../drawings/vmlDrawing29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24.wmf"/><Relationship Id="rId3" Type="http://schemas.openxmlformats.org/officeDocument/2006/relationships/oleObject" Target="../embeddings/oleObject93.bin"/><Relationship Id="rId2" Type="http://schemas.openxmlformats.org/officeDocument/2006/relationships/image" Target="../media/image123.jpeg"/><Relationship Id="rId1" Type="http://schemas.openxmlformats.org/officeDocument/2006/relationships/image" Target="../media/image12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6.jpeg"/><Relationship Id="rId1" Type="http://schemas.openxmlformats.org/officeDocument/2006/relationships/image" Target="../media/image12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9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7.bin"/><Relationship Id="rId8" Type="http://schemas.openxmlformats.org/officeDocument/2006/relationships/image" Target="../media/image134.wmf"/><Relationship Id="rId7" Type="http://schemas.openxmlformats.org/officeDocument/2006/relationships/oleObject" Target="../embeddings/oleObject96.bin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32.wmf"/><Relationship Id="rId3" Type="http://schemas.openxmlformats.org/officeDocument/2006/relationships/oleObject" Target="../embeddings/oleObject94.bin"/><Relationship Id="rId2" Type="http://schemas.openxmlformats.org/officeDocument/2006/relationships/image" Target="../media/image131.jpeg"/><Relationship Id="rId15" Type="http://schemas.openxmlformats.org/officeDocument/2006/relationships/notesSlide" Target="../notesSlides/notesSlide52.xml"/><Relationship Id="rId14" Type="http://schemas.openxmlformats.org/officeDocument/2006/relationships/vmlDrawing" Target="../drawings/vmlDrawing30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136.wmf"/><Relationship Id="rId11" Type="http://schemas.openxmlformats.org/officeDocument/2006/relationships/oleObject" Target="../embeddings/oleObject98.bin"/><Relationship Id="rId10" Type="http://schemas.openxmlformats.org/officeDocument/2006/relationships/image" Target="../media/image135.wmf"/><Relationship Id="rId1" Type="http://schemas.openxmlformats.org/officeDocument/2006/relationships/image" Target="../media/image130.jpeg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3.xml"/><Relationship Id="rId8" Type="http://schemas.openxmlformats.org/officeDocument/2006/relationships/vmlDrawing" Target="../drawings/vmlDrawing31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38.wmf"/><Relationship Id="rId3" Type="http://schemas.openxmlformats.org/officeDocument/2006/relationships/oleObject" Target="../embeddings/oleObject100.bin"/><Relationship Id="rId2" Type="http://schemas.openxmlformats.org/officeDocument/2006/relationships/image" Target="../media/image137.wmf"/><Relationship Id="rId1" Type="http://schemas.openxmlformats.org/officeDocument/2006/relationships/oleObject" Target="../embeddings/oleObject99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2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9.wmf"/><Relationship Id="rId11" Type="http://schemas.openxmlformats.org/officeDocument/2006/relationships/notesSlide" Target="../notesSlides/notesSlide3.xml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1.jpeg"/><Relationship Id="rId1" Type="http://schemas.openxmlformats.org/officeDocument/2006/relationships/image" Target="../media/image140.jpeg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45.wmf"/><Relationship Id="rId7" Type="http://schemas.openxmlformats.org/officeDocument/2006/relationships/oleObject" Target="../embeddings/oleObject105.bin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43.wmf"/><Relationship Id="rId3" Type="http://schemas.openxmlformats.org/officeDocument/2006/relationships/oleObject" Target="../embeddings/oleObject103.bin"/><Relationship Id="rId2" Type="http://schemas.openxmlformats.org/officeDocument/2006/relationships/image" Target="../media/image142.wmf"/><Relationship Id="rId11" Type="http://schemas.openxmlformats.org/officeDocument/2006/relationships/notesSlide" Target="../notesSlides/notesSlide55.xml"/><Relationship Id="rId10" Type="http://schemas.openxmlformats.org/officeDocument/2006/relationships/vmlDrawing" Target="../drawings/vmlDrawing32.vml"/><Relationship Id="rId1" Type="http://schemas.openxmlformats.org/officeDocument/2006/relationships/oleObject" Target="../embeddings/oleObject102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7.xml"/><Relationship Id="rId6" Type="http://schemas.openxmlformats.org/officeDocument/2006/relationships/vmlDrawing" Target="../drawings/vmlDrawing33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47.wmf"/><Relationship Id="rId3" Type="http://schemas.openxmlformats.org/officeDocument/2006/relationships/oleObject" Target="../embeddings/oleObject107.bin"/><Relationship Id="rId2" Type="http://schemas.openxmlformats.org/officeDocument/2006/relationships/image" Target="../media/image146.wmf"/><Relationship Id="rId1" Type="http://schemas.openxmlformats.org/officeDocument/2006/relationships/oleObject" Target="../embeddings/oleObject106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8.xml"/><Relationship Id="rId7" Type="http://schemas.openxmlformats.org/officeDocument/2006/relationships/vmlDrawing" Target="../drawings/vmlDrawing34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50.jpeg"/><Relationship Id="rId4" Type="http://schemas.openxmlformats.org/officeDocument/2006/relationships/image" Target="../media/image149.wmf"/><Relationship Id="rId3" Type="http://schemas.openxmlformats.org/officeDocument/2006/relationships/oleObject" Target="../embeddings/oleObject109.bin"/><Relationship Id="rId2" Type="http://schemas.openxmlformats.org/officeDocument/2006/relationships/image" Target="../media/image148.wmf"/><Relationship Id="rId1" Type="http://schemas.openxmlformats.org/officeDocument/2006/relationships/oleObject" Target="../embeddings/oleObject108.bin"/></Relationships>
</file>

<file path=ppt/slides/_rels/slide6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9.xml"/><Relationship Id="rId5" Type="http://schemas.openxmlformats.org/officeDocument/2006/relationships/vmlDrawing" Target="../drawings/vmlDrawing35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52.wmf"/><Relationship Id="rId2" Type="http://schemas.openxmlformats.org/officeDocument/2006/relationships/oleObject" Target="../embeddings/oleObject110.bin"/><Relationship Id="rId1" Type="http://schemas.openxmlformats.org/officeDocument/2006/relationships/image" Target="../media/image151.jpeg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0.xml"/><Relationship Id="rId8" Type="http://schemas.openxmlformats.org/officeDocument/2006/relationships/vmlDrawing" Target="../drawings/vmlDrawing36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54.wmf"/><Relationship Id="rId3" Type="http://schemas.openxmlformats.org/officeDocument/2006/relationships/oleObject" Target="../embeddings/oleObject112.bin"/><Relationship Id="rId2" Type="http://schemas.openxmlformats.org/officeDocument/2006/relationships/image" Target="../media/image153.wmf"/><Relationship Id="rId1" Type="http://schemas.openxmlformats.org/officeDocument/2006/relationships/oleObject" Target="../embeddings/oleObject111.bin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0.wmf"/><Relationship Id="rId8" Type="http://schemas.openxmlformats.org/officeDocument/2006/relationships/oleObject" Target="../embeddings/oleObject117.bin"/><Relationship Id="rId7" Type="http://schemas.openxmlformats.org/officeDocument/2006/relationships/image" Target="../media/image159.wmf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115.bin"/><Relationship Id="rId3" Type="http://schemas.openxmlformats.org/officeDocument/2006/relationships/image" Target="../media/image157.wmf"/><Relationship Id="rId2" Type="http://schemas.openxmlformats.org/officeDocument/2006/relationships/oleObject" Target="../embeddings/oleObject114.bin"/><Relationship Id="rId12" Type="http://schemas.openxmlformats.org/officeDocument/2006/relationships/notesSlide" Target="../notesSlides/notesSlide61.xml"/><Relationship Id="rId11" Type="http://schemas.openxmlformats.org/officeDocument/2006/relationships/vmlDrawing" Target="../drawings/vmlDrawing37.v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56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7.bin"/></Relationships>
</file>

<file path=ppt/slides/_rels/slide7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2.xml"/><Relationship Id="rId5" Type="http://schemas.openxmlformats.org/officeDocument/2006/relationships/vmlDrawing" Target="../drawings/vmlDrawing38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62.wmf"/><Relationship Id="rId2" Type="http://schemas.openxmlformats.org/officeDocument/2006/relationships/oleObject" Target="../embeddings/oleObject118.bin"/><Relationship Id="rId1" Type="http://schemas.openxmlformats.org/officeDocument/2006/relationships/image" Target="../media/image16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3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4.xml"/><Relationship Id="rId7" Type="http://schemas.openxmlformats.org/officeDocument/2006/relationships/vmlDrawing" Target="../drawings/vmlDrawing39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66.wmf"/><Relationship Id="rId4" Type="http://schemas.openxmlformats.org/officeDocument/2006/relationships/oleObject" Target="../embeddings/oleObject120.bin"/><Relationship Id="rId3" Type="http://schemas.openxmlformats.org/officeDocument/2006/relationships/image" Target="../media/image165.wmf"/><Relationship Id="rId2" Type="http://schemas.openxmlformats.org/officeDocument/2006/relationships/oleObject" Target="../embeddings/oleObject119.bin"/><Relationship Id="rId1" Type="http://schemas.openxmlformats.org/officeDocument/2006/relationships/image" Target="../media/image164.jpeg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0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70.wmf"/><Relationship Id="rId6" Type="http://schemas.openxmlformats.org/officeDocument/2006/relationships/oleObject" Target="../embeddings/oleObject123.bin"/><Relationship Id="rId5" Type="http://schemas.openxmlformats.org/officeDocument/2006/relationships/image" Target="../media/image169.wmf"/><Relationship Id="rId4" Type="http://schemas.openxmlformats.org/officeDocument/2006/relationships/oleObject" Target="../embeddings/oleObject122.bin"/><Relationship Id="rId3" Type="http://schemas.openxmlformats.org/officeDocument/2006/relationships/image" Target="../media/image168.wmf"/><Relationship Id="rId2" Type="http://schemas.openxmlformats.org/officeDocument/2006/relationships/oleObject" Target="../embeddings/oleObject121.bin"/><Relationship Id="rId10" Type="http://schemas.openxmlformats.org/officeDocument/2006/relationships/notesSlide" Target="../notesSlides/notesSlide65.xml"/><Relationship Id="rId1" Type="http://schemas.openxmlformats.org/officeDocument/2006/relationships/image" Target="../media/image167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2.jpeg"/></Relationships>
</file>

<file path=ppt/slides/_rels/slide7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8.xml"/><Relationship Id="rId4" Type="http://schemas.openxmlformats.org/officeDocument/2006/relationships/vmlDrawing" Target="../drawings/vmlDrawing41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73.wmf"/><Relationship Id="rId1" Type="http://schemas.openxmlformats.org/officeDocument/2006/relationships/oleObject" Target="../embeddings/oleObject124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4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5.jpeg"/></Relationships>
</file>

<file path=ppt/slides/_rels/slide7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8.bin"/><Relationship Id="rId8" Type="http://schemas.openxmlformats.org/officeDocument/2006/relationships/image" Target="../media/image180.wmf"/><Relationship Id="rId7" Type="http://schemas.openxmlformats.org/officeDocument/2006/relationships/oleObject" Target="../embeddings/oleObject127.bin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78.wmf"/><Relationship Id="rId3" Type="http://schemas.openxmlformats.org/officeDocument/2006/relationships/oleObject" Target="../embeddings/oleObject125.bin"/><Relationship Id="rId23" Type="http://schemas.openxmlformats.org/officeDocument/2006/relationships/notesSlide" Target="../notesSlides/notesSlide71.xml"/><Relationship Id="rId22" Type="http://schemas.openxmlformats.org/officeDocument/2006/relationships/vmlDrawing" Target="../drawings/vmlDrawing42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186.wmf"/><Relationship Id="rId2" Type="http://schemas.openxmlformats.org/officeDocument/2006/relationships/image" Target="../media/image177.jpeg"/><Relationship Id="rId19" Type="http://schemas.openxmlformats.org/officeDocument/2006/relationships/oleObject" Target="../embeddings/oleObject133.bin"/><Relationship Id="rId18" Type="http://schemas.openxmlformats.org/officeDocument/2006/relationships/image" Target="../media/image185.wmf"/><Relationship Id="rId17" Type="http://schemas.openxmlformats.org/officeDocument/2006/relationships/oleObject" Target="../embeddings/oleObject132.bin"/><Relationship Id="rId16" Type="http://schemas.openxmlformats.org/officeDocument/2006/relationships/image" Target="../media/image184.wmf"/><Relationship Id="rId15" Type="http://schemas.openxmlformats.org/officeDocument/2006/relationships/oleObject" Target="../embeddings/oleObject131.bin"/><Relationship Id="rId14" Type="http://schemas.openxmlformats.org/officeDocument/2006/relationships/image" Target="../media/image183.wmf"/><Relationship Id="rId13" Type="http://schemas.openxmlformats.org/officeDocument/2006/relationships/oleObject" Target="../embeddings/oleObject130.bin"/><Relationship Id="rId12" Type="http://schemas.openxmlformats.org/officeDocument/2006/relationships/image" Target="../media/image182.wmf"/><Relationship Id="rId11" Type="http://schemas.openxmlformats.org/officeDocument/2006/relationships/oleObject" Target="../embeddings/oleObject129.bin"/><Relationship Id="rId10" Type="http://schemas.openxmlformats.org/officeDocument/2006/relationships/image" Target="../media/image181.wmf"/><Relationship Id="rId1" Type="http://schemas.openxmlformats.org/officeDocument/2006/relationships/image" Target="../media/image176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0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8.jpeg"/><Relationship Id="rId1" Type="http://schemas.openxmlformats.org/officeDocument/2006/relationships/image" Target="../media/image187.jpeg"/></Relationships>
</file>

<file path=ppt/slides/_rels/slide8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3.xml"/><Relationship Id="rId4" Type="http://schemas.openxmlformats.org/officeDocument/2006/relationships/vmlDrawing" Target="../drawings/vmlDrawing43.v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9.wmf"/><Relationship Id="rId1" Type="http://schemas.openxmlformats.org/officeDocument/2006/relationships/oleObject" Target="../embeddings/oleObject134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0.jpeg"/></Relationships>
</file>

<file path=ppt/slides/_rels/slide8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5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94.jpeg"/><Relationship Id="rId3" Type="http://schemas.openxmlformats.org/officeDocument/2006/relationships/image" Target="../media/image193.jpeg"/><Relationship Id="rId2" Type="http://schemas.openxmlformats.org/officeDocument/2006/relationships/image" Target="../media/image192.jpeg"/><Relationship Id="rId1" Type="http://schemas.openxmlformats.org/officeDocument/2006/relationships/image" Target="../media/image191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5.jpeg"/></Relationships>
</file>

<file path=ppt/slides/_rels/slide8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9.bin"/><Relationship Id="rId8" Type="http://schemas.openxmlformats.org/officeDocument/2006/relationships/image" Target="../media/image199.wmf"/><Relationship Id="rId7" Type="http://schemas.openxmlformats.org/officeDocument/2006/relationships/oleObject" Target="../embeddings/oleObject138.bin"/><Relationship Id="rId6" Type="http://schemas.openxmlformats.org/officeDocument/2006/relationships/image" Target="../media/image198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97.wmf"/><Relationship Id="rId3" Type="http://schemas.openxmlformats.org/officeDocument/2006/relationships/oleObject" Target="../embeddings/oleObject136.bin"/><Relationship Id="rId27" Type="http://schemas.openxmlformats.org/officeDocument/2006/relationships/notesSlide" Target="../notesSlides/notesSlide77.xml"/><Relationship Id="rId26" Type="http://schemas.openxmlformats.org/officeDocument/2006/relationships/vmlDrawing" Target="../drawings/vmlDrawing44.vml"/><Relationship Id="rId25" Type="http://schemas.openxmlformats.org/officeDocument/2006/relationships/slideLayout" Target="../slideLayouts/slideLayout6.xml"/><Relationship Id="rId24" Type="http://schemas.openxmlformats.org/officeDocument/2006/relationships/image" Target="../media/image208.wmf"/><Relationship Id="rId23" Type="http://schemas.openxmlformats.org/officeDocument/2006/relationships/oleObject" Target="../embeddings/oleObject145.bin"/><Relationship Id="rId22" Type="http://schemas.openxmlformats.org/officeDocument/2006/relationships/image" Target="../media/image207.wmf"/><Relationship Id="rId21" Type="http://schemas.openxmlformats.org/officeDocument/2006/relationships/oleObject" Target="../embeddings/oleObject144.bin"/><Relationship Id="rId20" Type="http://schemas.openxmlformats.org/officeDocument/2006/relationships/image" Target="../media/image206.wmf"/><Relationship Id="rId2" Type="http://schemas.openxmlformats.org/officeDocument/2006/relationships/image" Target="../media/image196.wmf"/><Relationship Id="rId19" Type="http://schemas.openxmlformats.org/officeDocument/2006/relationships/oleObject" Target="../embeddings/oleObject143.bin"/><Relationship Id="rId18" Type="http://schemas.openxmlformats.org/officeDocument/2006/relationships/image" Target="../media/image205.jpeg"/><Relationship Id="rId17" Type="http://schemas.openxmlformats.org/officeDocument/2006/relationships/image" Target="../media/image204.jpeg"/><Relationship Id="rId16" Type="http://schemas.openxmlformats.org/officeDocument/2006/relationships/image" Target="../media/image203.wmf"/><Relationship Id="rId15" Type="http://schemas.openxmlformats.org/officeDocument/2006/relationships/oleObject" Target="../embeddings/oleObject142.bin"/><Relationship Id="rId14" Type="http://schemas.openxmlformats.org/officeDocument/2006/relationships/image" Target="../media/image202.wmf"/><Relationship Id="rId13" Type="http://schemas.openxmlformats.org/officeDocument/2006/relationships/oleObject" Target="../embeddings/oleObject141.bin"/><Relationship Id="rId12" Type="http://schemas.openxmlformats.org/officeDocument/2006/relationships/image" Target="../media/image201.wmf"/><Relationship Id="rId11" Type="http://schemas.openxmlformats.org/officeDocument/2006/relationships/oleObject" Target="../embeddings/oleObject140.bin"/><Relationship Id="rId10" Type="http://schemas.openxmlformats.org/officeDocument/2006/relationships/image" Target="../media/image200.wmf"/><Relationship Id="rId1" Type="http://schemas.openxmlformats.org/officeDocument/2006/relationships/oleObject" Target="../embeddings/oleObject135.bin"/></Relationships>
</file>

<file path=ppt/slides/_rels/slide8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8.xml"/><Relationship Id="rId5" Type="http://schemas.openxmlformats.org/officeDocument/2006/relationships/vmlDrawing" Target="../drawings/vmlDrawing45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10.wmf"/><Relationship Id="rId2" Type="http://schemas.openxmlformats.org/officeDocument/2006/relationships/oleObject" Target="../embeddings/oleObject146.bin"/><Relationship Id="rId1" Type="http://schemas.openxmlformats.org/officeDocument/2006/relationships/image" Target="../media/image209.jpeg"/></Relationships>
</file>

<file path=ppt/slides/_rels/slide8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5.wmf"/><Relationship Id="rId8" Type="http://schemas.openxmlformats.org/officeDocument/2006/relationships/oleObject" Target="../embeddings/oleObject150.bin"/><Relationship Id="rId7" Type="http://schemas.openxmlformats.org/officeDocument/2006/relationships/image" Target="../media/image214.wmf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213.wmf"/><Relationship Id="rId4" Type="http://schemas.openxmlformats.org/officeDocument/2006/relationships/oleObject" Target="../embeddings/oleObject148.bin"/><Relationship Id="rId3" Type="http://schemas.openxmlformats.org/officeDocument/2006/relationships/image" Target="../media/image212.jpeg"/><Relationship Id="rId24" Type="http://schemas.openxmlformats.org/officeDocument/2006/relationships/notesSlide" Target="../notesSlides/notesSlide79.xml"/><Relationship Id="rId23" Type="http://schemas.openxmlformats.org/officeDocument/2006/relationships/vmlDrawing" Target="../drawings/vmlDrawing46.vml"/><Relationship Id="rId22" Type="http://schemas.openxmlformats.org/officeDocument/2006/relationships/slideLayout" Target="../slideLayouts/slideLayout6.xml"/><Relationship Id="rId21" Type="http://schemas.openxmlformats.org/officeDocument/2006/relationships/image" Target="../media/image221.wmf"/><Relationship Id="rId20" Type="http://schemas.openxmlformats.org/officeDocument/2006/relationships/oleObject" Target="../embeddings/oleObject156.bin"/><Relationship Id="rId2" Type="http://schemas.openxmlformats.org/officeDocument/2006/relationships/image" Target="../media/image211.wmf"/><Relationship Id="rId19" Type="http://schemas.openxmlformats.org/officeDocument/2006/relationships/image" Target="../media/image220.wmf"/><Relationship Id="rId18" Type="http://schemas.openxmlformats.org/officeDocument/2006/relationships/oleObject" Target="../embeddings/oleObject155.bin"/><Relationship Id="rId17" Type="http://schemas.openxmlformats.org/officeDocument/2006/relationships/image" Target="../media/image219.wmf"/><Relationship Id="rId16" Type="http://schemas.openxmlformats.org/officeDocument/2006/relationships/oleObject" Target="../embeddings/oleObject154.bin"/><Relationship Id="rId15" Type="http://schemas.openxmlformats.org/officeDocument/2006/relationships/image" Target="../media/image218.wmf"/><Relationship Id="rId14" Type="http://schemas.openxmlformats.org/officeDocument/2006/relationships/oleObject" Target="../embeddings/oleObject153.bin"/><Relationship Id="rId13" Type="http://schemas.openxmlformats.org/officeDocument/2006/relationships/image" Target="../media/image217.wmf"/><Relationship Id="rId12" Type="http://schemas.openxmlformats.org/officeDocument/2006/relationships/oleObject" Target="../embeddings/oleObject152.bin"/><Relationship Id="rId11" Type="http://schemas.openxmlformats.org/officeDocument/2006/relationships/image" Target="../media/image216.wmf"/><Relationship Id="rId10" Type="http://schemas.openxmlformats.org/officeDocument/2006/relationships/oleObject" Target="../embeddings/oleObject151.bin"/><Relationship Id="rId1" Type="http://schemas.openxmlformats.org/officeDocument/2006/relationships/oleObject" Target="../embeddings/oleObject147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8.wmf"/><Relationship Id="rId2" Type="http://schemas.openxmlformats.org/officeDocument/2006/relationships/oleObject" Target="../embeddings/oleObject11.bin"/><Relationship Id="rId1" Type="http://schemas.openxmlformats.org/officeDocument/2006/relationships/image" Target="../media/image17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7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226.jpeg"/><Relationship Id="rId6" Type="http://schemas.openxmlformats.org/officeDocument/2006/relationships/image" Target="../media/image225.jpeg"/><Relationship Id="rId5" Type="http://schemas.openxmlformats.org/officeDocument/2006/relationships/image" Target="../media/image224.wmf"/><Relationship Id="rId4" Type="http://schemas.openxmlformats.org/officeDocument/2006/relationships/oleObject" Target="../embeddings/oleObject158.bin"/><Relationship Id="rId3" Type="http://schemas.openxmlformats.org/officeDocument/2006/relationships/image" Target="../media/image223.wmf"/><Relationship Id="rId2" Type="http://schemas.openxmlformats.org/officeDocument/2006/relationships/oleObject" Target="../embeddings/oleObject157.bin"/><Relationship Id="rId10" Type="http://schemas.openxmlformats.org/officeDocument/2006/relationships/notesSlide" Target="../notesSlides/notesSlide81.xml"/><Relationship Id="rId1" Type="http://schemas.openxmlformats.org/officeDocument/2006/relationships/image" Target="../media/image222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7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29.jpeg"/><Relationship Id="rId1" Type="http://schemas.openxmlformats.org/officeDocument/2006/relationships/image" Target="../media/image228.jpe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390" y="2124361"/>
            <a:ext cx="2121315" cy="1628775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</a:t>
            </a:r>
            <a:endParaRPr lang="zh-CN" altLang="en-US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endParaRPr lang="en-US" altLang="zh-CN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6631630" cy="859155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电路及其应用</a:t>
            </a:r>
            <a:endParaRPr lang="zh-CN" altLang="en-US" sz="50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76190" y="3501390"/>
            <a:ext cx="4457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主讲：小瑞老师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4079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(2024届陕西西安阶段练习)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如图所示为某一导体的伏安特性曲线(图中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段曲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线),由图像可知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660" kern="0" spc="876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8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A.该导体的电阻随电压的升高而减小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B.导体两端电压为6 V时,电阻为1.5 Ω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C.导体两端电压为12 V时,电阻为6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过程中,导体的电阻因温度的影响改变了9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endParaRPr lang="zh-CN" altLang="en-US" dirty="0"/>
          </a:p>
        </p:txBody>
      </p:sp>
      <p:pic>
        <p:nvPicPr>
          <p:cNvPr id="3" name="图片 3" descr="textimage3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6772" y="1920071"/>
            <a:ext cx="2032129" cy="1939338"/>
          </a:xfrm>
          <a:prstGeom prst="rect">
            <a:avLst/>
          </a:prstGeom>
        </p:spPr>
      </p:pic>
      <p:sp>
        <p:nvSpPr>
          <p:cNvPr id="4" name="文本框 8"/>
          <p:cNvSpPr txBox="1"/>
          <p:nvPr/>
        </p:nvSpPr>
        <p:spPr>
          <a:xfrm>
            <a:off x="3012260" y="1348567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381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图线上某点与原点连线的斜率表示该点电阻的倒数,由题图可知,该导体的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电阻随电压的升高而增大,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。导体两端电压为6 V时,电阻为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838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=1.5 Ω,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导体两端电压为12 V时,电阻为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 Ω,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过程中,导体的电阻因温度的影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响改变了Δ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=2 Ω-1.5 Ω=0.5 Ω,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9298729" y="1277129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1" imgW="7620000" imgH="17373600" progId="">
                  <p:embed/>
                </p:oleObj>
              </mc:Choice>
              <mc:Fallback>
                <p:oleObj name="Equation" r:id="rId1" imgW="7620000" imgH="17373600" progId="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298729" y="1277129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46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提分关键·规律总结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电阻的定义式和决定式的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比较</a:t>
            </a:r>
            <a:endParaRPr lang="zh-CN" altLang="en-US" dirty="0"/>
          </a:p>
        </p:txBody>
      </p:sp>
      <p:pic>
        <p:nvPicPr>
          <p:cNvPr id="3" name="图片 3" descr="textimage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75663" y="1991509"/>
            <a:ext cx="10411153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19873"/>
            <a:ext cx="11831400" cy="1146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考点3    串联电路和并联电路　电表改装原理</a:t>
            </a:r>
            <a:endParaRPr lang="zh-CN" altLang="en-US" sz="2500" b="1" dirty="0" smtClean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.串、并联电路的特点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640532"/>
          <a:ext cx="10487660" cy="4724400"/>
        </p:xfrm>
        <a:graphic>
          <a:graphicData uri="http://schemas.openxmlformats.org/drawingml/2006/table">
            <a:tbl>
              <a:tblPr/>
              <a:tblGrid>
                <a:gridCol w="901186"/>
                <a:gridCol w="4357718"/>
                <a:gridCol w="5228590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串联电路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并联电路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I=I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I=I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其中I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90" kern="0" spc="-31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790" kern="0" spc="-1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790" kern="0" spc="-1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黑体" panose="02010609060101010101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U=U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其中U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黑体" panose="02010609060101010101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U=U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525" kern="0" spc="-651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90" kern="0" spc="-31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790" kern="0" spc="-1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790" kern="0" spc="-8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90" kern="0" spc="-88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功率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黑体" panose="02010609060101010101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54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625" kern="0" spc="-15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625" kern="0" spc="-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625" kern="0" spc="-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∶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黑体" panose="02010609060101010101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总功率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P=P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3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…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982239" y="2648102"/>
          <a:ext cx="314324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Equation" r:id="rId1" imgW="8229600" imgH="16154400" progId="">
                  <p:embed/>
                </p:oleObj>
              </mc:Choice>
              <mc:Fallback>
                <p:oleObj name="Equation" r:id="rId1" imgW="8229600" imgH="16154400" progId="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982239" y="2648102"/>
                        <a:ext cx="314324" cy="6095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552164" y="2648102"/>
          <a:ext cx="333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8839200" imgH="16154400" progId="">
                  <p:embed/>
                </p:oleObj>
              </mc:Choice>
              <mc:Fallback>
                <p:oleObj name="Equation" r:id="rId3" imgW="8839200" imgH="16154400" progId="">
                  <p:embed/>
                  <p:pic>
                    <p:nvPicPr>
                      <p:cNvPr id="0" name="图片 81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52164" y="2648102"/>
                        <a:ext cx="3333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084490" y="2618890"/>
          <a:ext cx="333374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5" imgW="8839200" imgH="16154400" progId="">
                  <p:embed/>
                </p:oleObj>
              </mc:Choice>
              <mc:Fallback>
                <p:oleObj name="Equation" r:id="rId5" imgW="8839200" imgH="16154400" progId="">
                  <p:embed/>
                  <p:pic>
                    <p:nvPicPr>
                      <p:cNvPr id="0" name="图片 819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4490" y="2618890"/>
                        <a:ext cx="333374" cy="6095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762558" y="4439930"/>
          <a:ext cx="2381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7" imgW="6400800" imgH="14630400" progId="">
                  <p:embed/>
                </p:oleObj>
              </mc:Choice>
              <mc:Fallback>
                <p:oleObj name="Equation" r:id="rId7" imgW="6400800" imgH="14630400" progId="">
                  <p:embed/>
                  <p:pic>
                    <p:nvPicPr>
                      <p:cNvPr id="0" name="图片 819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62558" y="4439930"/>
                        <a:ext cx="23812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144832" y="4439930"/>
          <a:ext cx="314324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9" imgW="8229600" imgH="16154400" progId="">
                  <p:embed/>
                </p:oleObj>
              </mc:Choice>
              <mc:Fallback>
                <p:oleObj name="Equation" r:id="rId9" imgW="8229600" imgH="16154400" progId="">
                  <p:embed/>
                  <p:pic>
                    <p:nvPicPr>
                      <p:cNvPr id="0" name="图片 819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44832" y="4439930"/>
                        <a:ext cx="314324" cy="6095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603306" y="4439930"/>
          <a:ext cx="333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1" imgW="8839200" imgH="16154400" progId="">
                  <p:embed/>
                </p:oleObj>
              </mc:Choice>
              <mc:Fallback>
                <p:oleObj name="Equation" r:id="rId11" imgW="8839200" imgH="16154400" progId="">
                  <p:embed/>
                  <p:pic>
                    <p:nvPicPr>
                      <p:cNvPr id="0" name="图片 8197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03306" y="4439930"/>
                        <a:ext cx="3333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480580" y="4439930"/>
          <a:ext cx="342899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3" imgW="9144000" imgH="16154400" progId="">
                  <p:embed/>
                </p:oleObj>
              </mc:Choice>
              <mc:Fallback>
                <p:oleObj name="Equation" r:id="rId13" imgW="9144000" imgH="16154400" progId="">
                  <p:embed/>
                  <p:pic>
                    <p:nvPicPr>
                      <p:cNvPr id="0" name="图片 819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80580" y="4439930"/>
                        <a:ext cx="342899" cy="6095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2" name="Object 8"/>
          <p:cNvGraphicFramePr>
            <a:graphicFrameLocks noChangeAspect="1"/>
          </p:cNvGraphicFramePr>
          <p:nvPr/>
        </p:nvGraphicFramePr>
        <p:xfrm>
          <a:off x="7585883" y="5120968"/>
          <a:ext cx="3143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5" imgW="8229600" imgH="16154400" progId="">
                  <p:embed/>
                </p:oleObj>
              </mc:Choice>
              <mc:Fallback>
                <p:oleObj name="Equation" r:id="rId15" imgW="8229600" imgH="16154400" progId="">
                  <p:embed/>
                  <p:pic>
                    <p:nvPicPr>
                      <p:cNvPr id="0" name="图片 819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85883" y="5120968"/>
                        <a:ext cx="31432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3" name="Object 9"/>
          <p:cNvGraphicFramePr>
            <a:graphicFrameLocks noChangeAspect="1"/>
          </p:cNvGraphicFramePr>
          <p:nvPr/>
        </p:nvGraphicFramePr>
        <p:xfrm>
          <a:off x="8155796" y="5120968"/>
          <a:ext cx="333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17" imgW="8839200" imgH="16154400" progId="">
                  <p:embed/>
                </p:oleObj>
              </mc:Choice>
              <mc:Fallback>
                <p:oleObj name="Equation" r:id="rId17" imgW="8839200" imgH="16154400" progId="">
                  <p:embed/>
                  <p:pic>
                    <p:nvPicPr>
                      <p:cNvPr id="0" name="图片 8200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55796" y="5120968"/>
                        <a:ext cx="3333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4" name="Object 10"/>
          <p:cNvGraphicFramePr>
            <a:graphicFrameLocks noChangeAspect="1"/>
          </p:cNvGraphicFramePr>
          <p:nvPr/>
        </p:nvGraphicFramePr>
        <p:xfrm>
          <a:off x="8744758" y="5120968"/>
          <a:ext cx="333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19" imgW="8839200" imgH="16154400" progId="">
                  <p:embed/>
                </p:oleObj>
              </mc:Choice>
              <mc:Fallback>
                <p:oleObj name="Equation" r:id="rId19" imgW="8839200" imgH="16154400" progId="">
                  <p:embed/>
                  <p:pic>
                    <p:nvPicPr>
                      <p:cNvPr id="0" name="图片 8201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744758" y="5120968"/>
                        <a:ext cx="333375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196425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2.电表改装</a:t>
            </a:r>
            <a:endParaRPr lang="zh-CN" altLang="en-US" b="1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808425"/>
          <a:ext cx="11268000" cy="5353384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51088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改装成电压表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改装成电流表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2958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内部电路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7410" kern="0" spc="886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7410" kern="0" spc="886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7410" kern="0" spc="1058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7410" kern="0" spc="1058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51088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改装原理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串联大电阻分压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并联小电阻分流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90101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改装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后的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量程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U=I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g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(R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g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+R)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I=</a:t>
                      </a:r>
                      <a:r>
                        <a:rPr lang="zh-CN" altLang="en-US" sz="2720" kern="0" spc="297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g</a:t>
                      </a:r>
                      <a:endParaRPr lang="zh-CN" altLang="en-US" sz="1515" i="1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90101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量程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倍数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关系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n=1+</a:t>
                      </a:r>
                      <a:r>
                        <a:rPr lang="zh-CN" altLang="en-US" sz="2920" kern="0" spc="-14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920" kern="0" spc="-143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n=1+</a:t>
                      </a:r>
                      <a:r>
                        <a:rPr lang="zh-CN" altLang="en-US" sz="2720" kern="0" spc="5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20" kern="0" spc="5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5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6000" y="1571408"/>
            <a:ext cx="2066925" cy="2162175"/>
          </a:xfrm>
          <a:prstGeom prst="rect">
            <a:avLst/>
          </a:prstGeom>
        </p:spPr>
      </p:pic>
      <p:pic>
        <p:nvPicPr>
          <p:cNvPr id="5" name="图片 4" descr="textimage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000" y="1571408"/>
            <a:ext cx="2285999" cy="2162174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244436" y="4572166"/>
          <a:ext cx="723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3" imgW="19202400" imgH="15544800" progId="">
                  <p:embed/>
                </p:oleObj>
              </mc:Choice>
              <mc:Fallback>
                <p:oleObj name="Equation" r:id="rId3" imgW="19202400" imgH="15544800" progId="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44436" y="4572166"/>
                        <a:ext cx="7239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839898" y="5410598"/>
          <a:ext cx="352424" cy="647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5" imgW="9448800" imgH="17068800" progId="">
                  <p:embed/>
                </p:oleObj>
              </mc:Choice>
              <mc:Fallback>
                <p:oleObj name="Equation" r:id="rId5" imgW="9448800" imgH="17068800" progId="">
                  <p:embed/>
                  <p:pic>
                    <p:nvPicPr>
                      <p:cNvPr id="0" name="图片 921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9898" y="5410598"/>
                        <a:ext cx="352424" cy="6476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595898" y="5507845"/>
          <a:ext cx="352424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7" imgW="9448800" imgH="15544800" progId="">
                  <p:embed/>
                </p:oleObj>
              </mc:Choice>
              <mc:Fallback>
                <p:oleObj name="Equation" r:id="rId7" imgW="9448800" imgH="15544800" progId="">
                  <p:embed/>
                  <p:pic>
                    <p:nvPicPr>
                      <p:cNvPr id="0" name="图片 921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95898" y="5507845"/>
                        <a:ext cx="352424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4441483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107438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接入电阻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的阻值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R=(n-1)R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g</a:t>
                      </a:r>
                      <a:endParaRPr lang="zh-CN" altLang="en-US" sz="1515" i="1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</a:t>
                      </a:r>
                      <a:r>
                        <a:rPr lang="zh-CN" altLang="en-US" sz="2575" kern="0" spc="1174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75" kern="0" spc="1174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07438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改装后的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总内阻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=nR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g</a:t>
                      </a:r>
                      <a:endParaRPr lang="zh-CN" altLang="en-US" sz="1515" i="1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75" kern="0" spc="199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75" kern="0" spc="199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29271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校准电路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065" kern="0" spc="553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4065" kern="0" spc="5533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5335" kern="0" spc="1094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5335" kern="0" spc="1094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3" name="图片 3" descr="textimage7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6000" y="3592237"/>
            <a:ext cx="1219199" cy="1600199"/>
          </a:xfrm>
          <a:prstGeom prst="rect">
            <a:avLst/>
          </a:prstGeom>
        </p:spPr>
      </p:pic>
      <p:pic>
        <p:nvPicPr>
          <p:cNvPr id="4" name="图片 4" descr="textimage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000" y="3562559"/>
            <a:ext cx="2066925" cy="2066925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366632" y="1397823"/>
          <a:ext cx="476249" cy="59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Equation" r:id="rId3" imgW="12496800" imgH="15544800" progId="">
                  <p:embed/>
                </p:oleObj>
              </mc:Choice>
              <mc:Fallback>
                <p:oleObj name="Equation" r:id="rId3" imgW="12496800" imgH="15544800" progId="">
                  <p:embed/>
                  <p:pic>
                    <p:nvPicPr>
                      <p:cNvPr id="0" name="图片 1024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632" y="1397823"/>
                        <a:ext cx="476249" cy="5905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447850" y="2472207"/>
          <a:ext cx="352424" cy="59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9448800" imgH="15544800" progId="">
                  <p:embed/>
                </p:oleObj>
              </mc:Choice>
              <mc:Fallback>
                <p:oleObj name="Equation" r:id="rId5" imgW="9448800" imgH="15544800" progId="">
                  <p:embed/>
                  <p:pic>
                    <p:nvPicPr>
                      <p:cNvPr id="0" name="图片 1024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47850" y="2472207"/>
                        <a:ext cx="352424" cy="5905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90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(2024届江苏苏州南航附中二模)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如图所示,甲、乙两个电路都是由一个灵敏电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流计G和一个可变电阻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组成,已知灵敏电流计的满偏电流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 mA,内电阻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=300 Ω。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下列说法正确的是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210" kern="0" spc="571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    </a:t>
            </a:r>
            <a:r>
              <a:rPr lang="zh-CN" altLang="en-US" sz="6320" kern="0" spc="560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31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A.甲图为改装成的电流表,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减小时量程增大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B.乙图为改装成的电压表,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减小时量程增大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C.在甲图中,若改装成的电流表量程为0.6 A,则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=0.5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D.在乙图中,若改装成的电压表量程为3 V,则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=1 500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Ω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155268" y="2420137"/>
            <a:ext cx="3640949" cy="1600200"/>
            <a:chOff x="468000" y="3040135"/>
            <a:chExt cx="3640949" cy="1600200"/>
          </a:xfrm>
        </p:grpSpPr>
        <p:pic>
          <p:nvPicPr>
            <p:cNvPr id="3" name="图片 3" descr="textimage9.jpe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8000" y="3054423"/>
              <a:ext cx="1514475" cy="1571625"/>
            </a:xfrm>
            <a:prstGeom prst="rect">
              <a:avLst/>
            </a:prstGeom>
          </p:spPr>
        </p:pic>
        <p:pic>
          <p:nvPicPr>
            <p:cNvPr id="4" name="图片 4" descr="textimage10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4475" y="3040135"/>
              <a:ext cx="1514474" cy="1600200"/>
            </a:xfrm>
            <a:prstGeom prst="rect">
              <a:avLst/>
            </a:prstGeom>
          </p:spPr>
        </p:pic>
      </p:grpSp>
      <p:sp>
        <p:nvSpPr>
          <p:cNvPr id="6" name="文本框 8"/>
          <p:cNvSpPr txBox="1"/>
          <p:nvPr/>
        </p:nvSpPr>
        <p:spPr>
          <a:xfrm>
            <a:off x="3369450" y="1848633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705625"/>
            <a:ext cx="11831400" cy="3075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题图甲为改装成的电流表,量程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3155" kern="0" spc="127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减小时量程增大,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。题图乙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为改装成的电压表,量程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),可知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减小时量程减小,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3155" kern="0" spc="127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可知,在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题图甲中若改装成的电流表量程为0.6 A,则有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515" kern="0" spc="181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955" kern="0" spc="868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Ω,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)可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6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知在题图乙中,若改装成的电压表量程为3 V,则有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450" kern="0" spc="-112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=1 200 Ω,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sz="2410" kern="0" dirty="0" smtClean="0">
              <a:solidFill>
                <a:srgbClr val="000000"/>
              </a:solidFill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065947" y="786448"/>
          <a:ext cx="561974" cy="67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Equation" r:id="rId1" imgW="14935200" imgH="17983200" progId="">
                  <p:embed/>
                </p:oleObj>
              </mc:Choice>
              <mc:Fallback>
                <p:oleObj name="Equation" r:id="rId1" imgW="14935200" imgH="17983200" progId="">
                  <p:embed/>
                  <p:pic>
                    <p:nvPicPr>
                      <p:cNvPr id="0" name="图片 112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65947" y="786448"/>
                        <a:ext cx="561974" cy="6762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140946" y="1505890"/>
          <a:ext cx="561974" cy="67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3" imgW="14935200" imgH="17983200" progId="">
                  <p:embed/>
                </p:oleObj>
              </mc:Choice>
              <mc:Fallback>
                <p:oleObj name="Equation" r:id="rId3" imgW="14935200" imgH="17983200" progId="">
                  <p:embed/>
                  <p:pic>
                    <p:nvPicPr>
                      <p:cNvPr id="0" name="图片 1126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40946" y="1505890"/>
                        <a:ext cx="561974" cy="6762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782746" y="2284608"/>
          <a:ext cx="676274" cy="78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5" imgW="17983200" imgH="20726400" progId="">
                  <p:embed/>
                </p:oleObj>
              </mc:Choice>
              <mc:Fallback>
                <p:oleObj name="Equation" r:id="rId5" imgW="17983200" imgH="20726400" progId="">
                  <p:embed/>
                  <p:pic>
                    <p:nvPicPr>
                      <p:cNvPr id="0" name="图片 1126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2746" y="2284608"/>
                        <a:ext cx="676274" cy="7810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631594" y="2302430"/>
          <a:ext cx="485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7" imgW="12801600" imgH="17373600" progId="">
                  <p:embed/>
                </p:oleObj>
              </mc:Choice>
              <mc:Fallback>
                <p:oleObj name="Equation" r:id="rId7" imgW="12801600" imgH="17373600" progId="">
                  <p:embed/>
                  <p:pic>
                    <p:nvPicPr>
                      <p:cNvPr id="0" name="图片 1126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31594" y="2302430"/>
                        <a:ext cx="4857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241746" y="3113027"/>
          <a:ext cx="2952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9" imgW="7924800" imgH="20116800" progId="">
                  <p:embed/>
                </p:oleObj>
              </mc:Choice>
              <mc:Fallback>
                <p:oleObj name="Equation" r:id="rId9" imgW="7924800" imgH="20116800" progId="">
                  <p:embed/>
                  <p:pic>
                    <p:nvPicPr>
                      <p:cNvPr id="0" name="图片 1126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41746" y="3113027"/>
                        <a:ext cx="295275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297616" y="1769662"/>
          <a:ext cx="11268000" cy="3365119"/>
        </p:xfrm>
        <a:graphic>
          <a:graphicData uri="http://schemas.openxmlformats.org/drawingml/2006/table">
            <a:tbl>
              <a:tblPr/>
              <a:tblGrid>
                <a:gridCol w="2758574"/>
                <a:gridCol w="4753426"/>
                <a:gridCol w="3756000"/>
              </a:tblGrid>
              <a:tr h="36769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纯电阻电路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非纯电阻电路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92924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实例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白炽灯、电炉、电饭锅、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电热毯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、电熨斗及转子被卡住的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电动机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等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正常工作的电动机、电解槽、日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光灯等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64846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电功与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电热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W=Q=UIt=I</a:t>
                      </a:r>
                      <a:r>
                        <a:rPr lang="zh-CN" altLang="en-US" sz="1515" kern="0" baseline="59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Rt=</a:t>
                      </a:r>
                      <a:r>
                        <a:rPr lang="zh-CN" altLang="en-US" sz="2720" kern="0" spc="-2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t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W=UIt=E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其他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+Q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Q=I</a:t>
                      </a:r>
                      <a:r>
                        <a:rPr lang="zh-CN" altLang="en-US" sz="1515" kern="0" baseline="59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Rt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92924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电功率与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热功率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=UI=I</a:t>
                      </a:r>
                      <a:r>
                        <a:rPr lang="zh-CN" altLang="en-US" sz="1515" kern="0" baseline="59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</a:t>
                      </a:r>
                      <a:r>
                        <a:rPr lang="zh-CN" altLang="en-US" sz="2720" kern="0" spc="-2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20" kern="0" spc="-2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=UI&gt;P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59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869648" y="3341298"/>
          <a:ext cx="342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Equation" r:id="rId1" imgW="9144000" imgH="15544800" progId="">
                  <p:embed/>
                </p:oleObj>
              </mc:Choice>
              <mc:Fallback>
                <p:oleObj name="Equation" r:id="rId1" imgW="9144000" imgH="15544800" progId="">
                  <p:embed/>
                  <p:pic>
                    <p:nvPicPr>
                      <p:cNvPr id="0" name="图片 1228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69648" y="3341298"/>
                        <a:ext cx="3429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798210" y="4341430"/>
          <a:ext cx="3429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3" imgW="9144000" imgH="15544800" progId="">
                  <p:embed/>
                </p:oleObj>
              </mc:Choice>
              <mc:Fallback>
                <p:oleObj name="Equation" r:id="rId3" imgW="9144000" imgH="15544800" progId="">
                  <p:embed/>
                  <p:pic>
                    <p:nvPicPr>
                      <p:cNvPr id="0" name="图片 1229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8210" y="4341430"/>
                        <a:ext cx="3429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468000" y="412340"/>
            <a:ext cx="11831400" cy="1144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8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  <a:sym typeface="Times New Roman" panose="02020603050405020304"/>
              </a:rPr>
              <a:t>考点4　电功、电功率、电热、热功率</a:t>
            </a:r>
            <a:endParaRPr lang="zh-CN" altLang="en-US" sz="2410" b="1" kern="0" dirty="0" smtClean="0">
              <a:solidFill>
                <a:srgbClr val="DE0000"/>
              </a:solidFill>
              <a:ea typeface="微软雅黑" panose="020B0503020204020204" pitchFamily="34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1.电功与电热、电功率与热功率的比较</a:t>
            </a:r>
            <a:endParaRPr lang="zh-CN" altLang="en-US" b="1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2.电动机的三个功率及效率</a:t>
            </a:r>
            <a:endParaRPr lang="zh-CN" altLang="en-US" b="1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309351"/>
          <a:ext cx="11268000" cy="3968306"/>
        </p:xfrm>
        <a:graphic>
          <a:graphicData uri="http://schemas.openxmlformats.org/drawingml/2006/table">
            <a:tbl>
              <a:tblPr/>
              <a:tblGrid>
                <a:gridCol w="1615566"/>
                <a:gridCol w="9652434"/>
              </a:tblGrid>
              <a:tr h="27644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输入功率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电动机的总功率。由电动机电路中的电流和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电压决定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,即P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总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入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=UI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5675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输出功率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电动机做有用功的功率,也叫机械功率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7644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热功率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电动机的线圈有电阻,电流通过线圈时会发热,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热功率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59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5675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三者关系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总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出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热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2230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效率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η=</a:t>
                      </a:r>
                      <a:r>
                        <a:rPr lang="zh-CN" altLang="en-US" sz="2885" kern="0" spc="-261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Arial Narrow" panose="020B0606020202030204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100%=</a:t>
                      </a:r>
                      <a:r>
                        <a:rPr lang="zh-CN" altLang="en-US" sz="2885" kern="0" spc="-33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Arial Narrow" panose="020B0606020202030204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100%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2230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说明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①正常工作的电动机是非纯电阻元件,可等效为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一个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无电阻的转动元件和电阻串联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②电动机因故障或其他原因不转动时,相当于一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个纯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电阻元件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434441" y="3567342"/>
          <a:ext cx="333374" cy="63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Equation" r:id="rId1" imgW="8839200" imgH="16764000" progId="">
                  <p:embed/>
                </p:oleObj>
              </mc:Choice>
              <mc:Fallback>
                <p:oleObj name="Equation" r:id="rId1" imgW="8839200" imgH="16764000" progId="">
                  <p:embed/>
                  <p:pic>
                    <p:nvPicPr>
                      <p:cNvPr id="0" name="图片 1331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34441" y="3567342"/>
                        <a:ext cx="333374" cy="6381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655202" y="3567342"/>
          <a:ext cx="323850" cy="63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8534400" imgH="16764000" progId="">
                  <p:embed/>
                </p:oleObj>
              </mc:Choice>
              <mc:Fallback>
                <p:oleObj name="Equation" r:id="rId3" imgW="8534400" imgH="16764000" progId="">
                  <p:embed/>
                  <p:pic>
                    <p:nvPicPr>
                      <p:cNvPr id="0" name="图片 133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5202" y="3567342"/>
                        <a:ext cx="323850" cy="6381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7749" y="980465"/>
            <a:ext cx="2209075" cy="706084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r>
              <a:rPr lang="zh-CN" altLang="en-US" sz="40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0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33196" y="943422"/>
            <a:ext cx="4551030" cy="3831614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sldjump"/>
              </a:rPr>
              <a:t>第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sldjump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sldjump"/>
              </a:rPr>
              <a:t>节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sldjump"/>
              </a:rPr>
              <a:t>电路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sldjump"/>
              </a:rPr>
              <a:t>的基本概念及规律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1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电流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2" action="ppaction://hlinksldjump"/>
              </a:rPr>
              <a:t>的概念及表达式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考点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2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3" action="ppaction://hlinksldjump"/>
              </a:rPr>
              <a:t>欧姆定律和电阻定律的理解及应用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3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4" action="ppaction://hlinksldjump"/>
              </a:rPr>
              <a:t>串联电路和并联电路 电表改装原理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4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5" action="ppaction://hlinksldjump"/>
              </a:rPr>
              <a:t>电功、电功率、电热、热功率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第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节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闭合电路欧姆定律及其应用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1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7" action="ppaction://hlinksldjump"/>
              </a:rPr>
              <a:t>闭合电路欧姆定律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2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8" action="ppaction://hlinksldjump"/>
              </a:rPr>
              <a:t>闭合电路的功率及效率问题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考点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3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两类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U-I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hlinkClick r:id="rId9" action="ppaction://hlinksldjump"/>
              </a:rPr>
              <a:t>图像的比较与应用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51860" y="1142465"/>
            <a:ext cx="170796" cy="167112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1906220" y="1096122"/>
            <a:ext cx="36813" cy="4919208"/>
          </a:xfrm>
          <a:prstGeom prst="line">
            <a:avLst/>
          </a:prstGeom>
          <a:ln w="952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51860" y="3207933"/>
            <a:ext cx="170796" cy="167112"/>
          </a:xfrm>
          <a:prstGeom prst="rect">
            <a:avLst/>
          </a:prstGeom>
        </p:spPr>
      </p:pic>
      <p:sp>
        <p:nvSpPr>
          <p:cNvPr id="25" name="矩形: 圆角 3"/>
          <p:cNvSpPr/>
          <p:nvPr/>
        </p:nvSpPr>
        <p:spPr>
          <a:xfrm>
            <a:off x="2341628" y="4869029"/>
            <a:ext cx="1016422" cy="277123"/>
          </a:xfrm>
          <a:prstGeom prst="round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grpSp>
        <p:nvGrpSpPr>
          <p:cNvPr id="28" name="组合 41"/>
          <p:cNvGrpSpPr/>
          <p:nvPr/>
        </p:nvGrpSpPr>
        <p:grpSpPr>
          <a:xfrm>
            <a:off x="2290909" y="4837827"/>
            <a:ext cx="4650441" cy="368392"/>
            <a:chOff x="3576793" y="4050464"/>
            <a:chExt cx="4650441" cy="368392"/>
          </a:xfrm>
        </p:grpSpPr>
        <p:sp>
          <p:nvSpPr>
            <p:cNvPr id="30" name="文本框 4"/>
            <p:cNvSpPr txBox="1"/>
            <p:nvPr/>
          </p:nvSpPr>
          <p:spPr>
            <a:xfrm>
              <a:off x="3576793" y="4050464"/>
              <a:ext cx="1139149" cy="3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专题</a:t>
              </a:r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  <a:endParaRPr lang="zh-CN" altLang="en-US" dirty="0"/>
            </a:p>
          </p:txBody>
        </p:sp>
        <p:sp>
          <p:nvSpPr>
            <p:cNvPr id="33" name="文本框 4"/>
            <p:cNvSpPr txBox="1"/>
            <p:nvPr/>
          </p:nvSpPr>
          <p:spPr>
            <a:xfrm>
              <a:off x="4696893" y="4050464"/>
              <a:ext cx="3530341" cy="36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  <a:hlinkClick r:id="rId11" action="ppaction://hlinksldjump"/>
                </a:rPr>
                <a:t>电路的动态分析和和故障判断</a:t>
              </a:r>
              <a:endParaRPr lang="zh-CN" altLang="en-US" dirty="0"/>
            </a:p>
          </p:txBody>
        </p:sp>
      </p:grpSp>
      <p:sp>
        <p:nvSpPr>
          <p:cNvPr id="34" name="文本框 12"/>
          <p:cNvSpPr txBox="1"/>
          <p:nvPr/>
        </p:nvSpPr>
        <p:spPr>
          <a:xfrm>
            <a:off x="7255803" y="943422"/>
            <a:ext cx="4551030" cy="2169621"/>
          </a:xfrm>
          <a:prstGeom prst="rect">
            <a:avLst/>
          </a:prstGeom>
          <a:noFill/>
        </p:spPr>
        <p:txBody>
          <a:bodyPr wrap="square" lIns="91239" tIns="45619" rIns="91239" bIns="456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2" action="ppaction://hlinksldjump"/>
              </a:rPr>
              <a:t>第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2" action="ppaction://hlinksldjump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2" action="ppaction://hlinksldjump"/>
              </a:rPr>
              <a:t>节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2" action="ppaction://hlinksldjump"/>
              </a:rPr>
              <a:t>电学实验基础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实验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11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3" action="ppaction://hlinksldjump"/>
              </a:rPr>
              <a:t>导体电阻率的测量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4" action="ppaction://hlinksldjump"/>
              </a:rPr>
              <a:t>实验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4" action="ppaction://hlinksldjump"/>
              </a:rPr>
              <a:t>12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4" action="ppaction://hlinksldjump"/>
              </a:rPr>
              <a:t>测量电阻的几种方法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5" action="ppaction://hlinksldjump"/>
              </a:rPr>
              <a:t>实验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5" action="ppaction://hlinksldjump"/>
              </a:rPr>
              <a:t>13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5" action="ppaction://hlinksldjump"/>
              </a:rPr>
              <a:t>测量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5" action="ppaction://hlinksldjump"/>
              </a:rPr>
              <a:t>电源电动势和内阻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6" action="ppaction://hlinksldjump"/>
              </a:rPr>
              <a:t>实验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6" action="ppaction://hlinksldjump"/>
              </a:rPr>
              <a:t>14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6" action="ppaction://hlinksldjump"/>
              </a:rPr>
              <a:t>用多用电表测量电学中的物理量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4467" y="1142465"/>
            <a:ext cx="170796" cy="1671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4467" y="1551256"/>
            <a:ext cx="170796" cy="167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4467" y="1970804"/>
            <a:ext cx="170796" cy="16711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4467" y="2379595"/>
            <a:ext cx="170796" cy="16711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4467" y="2788385"/>
            <a:ext cx="170796" cy="16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650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典例</a:t>
            </a:r>
            <a:r>
              <a:rPr lang="en-US" altLang="zh-CN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4 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</a:t>
            </a:r>
            <a:r>
              <a:rPr lang="en-US" altLang="zh-CN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粤教版必修三</a:t>
            </a:r>
            <a:r>
              <a:rPr lang="en-US" altLang="zh-CN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en-US" altLang="zh-CN" sz="1815" kern="0" baseline="-15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en-US" altLang="zh-CN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,T</a:t>
            </a:r>
            <a:r>
              <a:rPr lang="en-US" altLang="zh-CN" sz="1815" kern="0" baseline="-150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改编</a:t>
            </a:r>
            <a:r>
              <a:rPr lang="en-US" altLang="zh-CN" sz="2410" kern="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某辆以蓄电池为驱动能源的电动汽车的总质量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m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endParaRPr lang="zh-CN" altLang="en-US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en-US" altLang="zh-CN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</a:t>
            </a:r>
            <a:r>
              <a:rPr lang="en-US" altLang="zh-CN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。当它在水平路面上以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=36 km/h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的速度匀速行驶时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驱动电机的输入电流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endParaRPr lang="zh-CN" altLang="en-US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50 A,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电压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=300 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。在此行驶状态下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endParaRPr lang="zh-CN" altLang="en-US" sz="2800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回归教材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求驱动电机的输入功率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</a:t>
            </a:r>
            <a:endParaRPr lang="zh-CN" altLang="en-US" sz="2800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若驱动电机能够将输入功率的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90%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转化为用于牵引汽车前进的机械功率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机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求汽车</a:t>
            </a:r>
            <a:br>
              <a:rPr lang="zh-CN" altLang="en-US" sz="2800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所受阻力与汽车重力之比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取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 m/s</a:t>
            </a:r>
            <a:r>
              <a:rPr lang="en-US" altLang="zh-CN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sz="2800" dirty="0" smtClean="0"/>
          </a:p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拓展变式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已知汽车所受阻力是汽车重力的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0.03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倍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驱动电机能够将输入功率的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90%</a:t>
            </a:r>
            <a:br>
              <a:rPr lang="zh-CN" altLang="en-US" sz="2800" dirty="0" smtClean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转化为用于牵引汽车前进的机械功率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机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取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 m/s</a:t>
            </a:r>
            <a:r>
              <a:rPr lang="en-US" altLang="zh-CN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求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endParaRPr lang="zh-CN" altLang="en-US" sz="2800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牵引汽车前进的机械功率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和线圈内阻;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此状态下汽车保持恒定功率从静止启动后能够达到的最大速度。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627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(1)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1.5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10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W　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②</a:t>
            </a:r>
            <a:r>
              <a:rPr lang="zh-CN" altLang="en-US" sz="3090" kern="0" spc="7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(2)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1.35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10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W    0.6 Ω　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_GB2312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15 m/s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967008" y="705625"/>
          <a:ext cx="485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Equation" r:id="rId1" imgW="12801600" imgH="17373600" progId="">
                  <p:embed/>
                </p:oleObj>
              </mc:Choice>
              <mc:Fallback>
                <p:oleObj name="Equation" r:id="rId1" imgW="12801600" imgH="17373600" progId="">
                  <p:embed/>
                  <p:pic>
                    <p:nvPicPr>
                      <p:cNvPr id="0" name="图片 1433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67008" y="705625"/>
                        <a:ext cx="4857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468000" y="1407080"/>
            <a:ext cx="11831400" cy="4727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(1)①驱动电机的输入功率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=1.5×10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W。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②车在匀速行驶时有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=90%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牵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牵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=36 km/h=10 m/s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联立上式,代入数据可解得阻力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=1.35×10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N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阻力与汽车重力之比</a:t>
            </a:r>
            <a:r>
              <a:rPr lang="zh-CN" altLang="en-US" sz="3020" kern="0" spc="-39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285" kern="0" spc="165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20" kern="0" spc="80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2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(2)①由题意可知,驱动电机的输入功率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=1.5×10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W,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=90%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=1.35×10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W,驱动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电机的热功率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热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=1.5×10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W,解得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=0.6 Ω。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②匀速行驶时,有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f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=0.03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'=15 m/s。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222000" y="3750721"/>
          <a:ext cx="3333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3" imgW="8839200" imgH="17373600" progId="">
                  <p:embed/>
                </p:oleObj>
              </mc:Choice>
              <mc:Fallback>
                <p:oleObj name="Equation" r:id="rId3" imgW="8839200" imgH="17373600" progId="">
                  <p:embed/>
                  <p:pic>
                    <p:nvPicPr>
                      <p:cNvPr id="0" name="图片 1433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2000" y="3750721"/>
                        <a:ext cx="3333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727948" y="3750609"/>
          <a:ext cx="4381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5" imgW="11582400" imgH="18897600" progId="">
                  <p:embed/>
                </p:oleObj>
              </mc:Choice>
              <mc:Fallback>
                <p:oleObj name="Equation" r:id="rId5" imgW="11582400" imgH="18897600" progId="">
                  <p:embed/>
                  <p:pic>
                    <p:nvPicPr>
                      <p:cNvPr id="0" name="图片 1433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27948" y="3750609"/>
                        <a:ext cx="438150" cy="7143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338671" y="3750721"/>
          <a:ext cx="4857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7" imgW="12801600" imgH="17373600" progId="">
                  <p:embed/>
                </p:oleObj>
              </mc:Choice>
              <mc:Fallback>
                <p:oleObj name="Equation" r:id="rId7" imgW="12801600" imgH="17373600" progId="">
                  <p:embed/>
                  <p:pic>
                    <p:nvPicPr>
                      <p:cNvPr id="0" name="图片 1434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38671" y="3750721"/>
                        <a:ext cx="4857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024628" y="2136426"/>
            <a:ext cx="6172034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闭合电路欧姆定律及其应用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48435"/>
            <a:ext cx="11831400" cy="4133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考点1　闭合电路欧姆定律</a:t>
            </a:r>
            <a:endParaRPr lang="zh-CN" altLang="en-US" sz="2410" b="1" kern="0" dirty="0">
              <a:solidFill>
                <a:srgbClr val="DE0000"/>
              </a:solidFill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1.闭合电路欧姆定律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(1)内容:闭合电路的电流跟电源的电动势成正比,跟内、外电路的电阻之和成反比。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(2)公式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19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(只适用于纯电阻电路)。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外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内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或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外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(适用于任意电路)。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2.路端电压与负载的关系</a:t>
            </a:r>
            <a:endParaRPr lang="zh-CN" altLang="en-US" b="1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48473" y="2692076"/>
          <a:ext cx="6381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Equation" r:id="rId1" imgW="16764000" imgH="17373600" progId="">
                  <p:embed/>
                </p:oleObj>
              </mc:Choice>
              <mc:Fallback>
                <p:oleObj name="Equation" r:id="rId1" imgW="16764000" imgH="17373600" progId="">
                  <p:embed/>
                  <p:pic>
                    <p:nvPicPr>
                      <p:cNvPr id="0" name="图片 1536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48473" y="2692076"/>
                        <a:ext cx="6381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格 2"/>
          <p:cNvGraphicFramePr>
            <a:graphicFrameLocks noGrp="1"/>
          </p:cNvGraphicFramePr>
          <p:nvPr/>
        </p:nvGraphicFramePr>
        <p:xfrm>
          <a:off x="468000" y="4420401"/>
          <a:ext cx="10569702" cy="2049780"/>
        </p:xfrm>
        <a:graphic>
          <a:graphicData uri="http://schemas.openxmlformats.org/drawingml/2006/table">
            <a:tbl>
              <a:tblPr/>
              <a:tblGrid>
                <a:gridCol w="1758442"/>
                <a:gridCol w="8811260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一般情况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1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纯电阻电路:U=IR=</a:t>
                      </a:r>
                      <a:r>
                        <a:rPr lang="zh-CN" altLang="en-US" sz="2355" kern="0" spc="1845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</a:t>
                      </a:r>
                      <a:r>
                        <a:rPr lang="zh-CN" altLang="en-US" sz="3570" kern="0" spc="77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,R增大时,I减小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、U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增大;R减小时,I增大、U减小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特殊情况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①当R→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∞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(断路)时,I=0,U=E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②当R=0(短路)时,I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短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590" kern="0" spc="-86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,U=0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349762" y="4651844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4020800" imgH="14630400" progId="">
                  <p:embed/>
                </p:oleObj>
              </mc:Choice>
              <mc:Fallback>
                <p:oleObj name="Equation" r:id="rId3" imgW="14020800" imgH="14630400" progId="">
                  <p:embed/>
                  <p:pic>
                    <p:nvPicPr>
                      <p:cNvPr id="0" name="图片 1536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762" y="4651844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197795" y="4448734"/>
          <a:ext cx="499706" cy="75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14630400" imgH="22250400" progId="">
                  <p:embed/>
                </p:oleObj>
              </mc:Choice>
              <mc:Fallback>
                <p:oleObj name="Equation" r:id="rId5" imgW="14630400" imgH="22250400" progId="">
                  <p:embed/>
                  <p:pic>
                    <p:nvPicPr>
                      <p:cNvPr id="0" name="图片 1536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7795" y="4448734"/>
                        <a:ext cx="499706" cy="7581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583896" y="5723414"/>
          <a:ext cx="2190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7" imgW="5791200" imgH="14630400" progId="">
                  <p:embed/>
                </p:oleObj>
              </mc:Choice>
              <mc:Fallback>
                <p:oleObj name="Equation" r:id="rId7" imgW="5791200" imgH="14630400" progId="">
                  <p:embed/>
                  <p:pic>
                    <p:nvPicPr>
                      <p:cNvPr id="0" name="图片 1536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3896" y="5723414"/>
                        <a:ext cx="2190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947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</a:rPr>
              <a:t>(2019江苏,3,3分)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如图所示的电路中,电阻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 Ω。断开S后,电压表的读数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 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;闭合S后,电压表的读数为2 V,则电源的内阻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540" kern="0" spc="1508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18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A.1 Ω　    B.2 Ω　    C.3 Ω　    D.4 Ω</a:t>
            </a:r>
            <a:endParaRPr lang="zh-CN" altLang="en-US" dirty="0"/>
          </a:p>
        </p:txBody>
      </p:sp>
      <p:pic>
        <p:nvPicPr>
          <p:cNvPr id="3" name="图片 3" descr="textimage11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2392" y="1777195"/>
            <a:ext cx="2854370" cy="2138512"/>
          </a:xfrm>
          <a:prstGeom prst="rect">
            <a:avLst/>
          </a:prstGeom>
        </p:spPr>
      </p:pic>
      <p:sp>
        <p:nvSpPr>
          <p:cNvPr id="4" name="文本框 8"/>
          <p:cNvSpPr txBox="1"/>
          <p:nvPr/>
        </p:nvSpPr>
        <p:spPr>
          <a:xfrm>
            <a:off x="7298540" y="1277129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8000" y="4648528"/>
            <a:ext cx="11831400" cy="1286353"/>
            <a:chOff x="468000" y="4648528"/>
            <a:chExt cx="11831400" cy="1286353"/>
          </a:xfrm>
        </p:grpSpPr>
        <p:sp>
          <p:nvSpPr>
            <p:cNvPr id="5" name="TextBox 2"/>
            <p:cNvSpPr txBox="1"/>
            <p:nvPr/>
          </p:nvSpPr>
          <p:spPr>
            <a:xfrm>
              <a:off x="468000" y="4648528"/>
              <a:ext cx="11831400" cy="12689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410" b="1" kern="0" dirty="0" smtClean="0">
                  <a:solidFill>
                    <a:srgbClr val="DE0000"/>
                  </a:solidFill>
                  <a:ea typeface="微软雅黑" panose="020B0503020204020204" pitchFamily="34" charset="-122"/>
                </a:rPr>
                <a:t>解析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　若断开S,则电压表的读数等于电源电动势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E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,则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E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=3 V。若闭合S,据串联电路电</a:t>
              </a:r>
              <a:br>
                <a:rPr dirty="0"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</a:b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压分配关系可得</a:t>
              </a:r>
              <a:r>
                <a:rPr lang="zh-CN" altLang="en-US" sz="3090" kern="0" spc="-838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090" kern="0" spc="1936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,且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U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=2 V,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R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=2 Ω,得出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r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=1 Ω,</a:t>
              </a:r>
              <a:r>
                <a:rPr lang="zh-CN" altLang="en-US" sz="2410" kern="0" dirty="0" smtClean="0">
                  <a:solidFill>
                    <a:srgbClr val="C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A正确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。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2610000" y="5277657"/>
            <a:ext cx="285750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Equation" r:id="rId2" imgW="7620000" imgH="17373600" progId="">
                    <p:embed/>
                  </p:oleObj>
                </mc:Choice>
                <mc:Fallback>
                  <p:oleObj name="Equation" r:id="rId2" imgW="7620000" imgH="17373600" progId="">
                    <p:embed/>
                    <p:pic>
                      <p:nvPicPr>
                        <p:cNvPr id="0" name="图片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10000" y="5277657"/>
                          <a:ext cx="285750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3068323" y="5277657"/>
            <a:ext cx="638174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Equation" r:id="rId4" imgW="16764000" imgH="17373600" progId="">
                    <p:embed/>
                  </p:oleObj>
                </mc:Choice>
                <mc:Fallback>
                  <p:oleObj name="Equation" r:id="rId4" imgW="16764000" imgH="17373600" progId="">
                    <p:embed/>
                    <p:pic>
                      <p:nvPicPr>
                        <p:cNvPr id="0" name="图片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68323" y="5277657"/>
                          <a:ext cx="638174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411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高考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变式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</a:t>
            </a:r>
            <a:r>
              <a:rPr lang="zh-CN" altLang="en-US" sz="2410" b="1" kern="0" dirty="0" smtClean="0">
                <a:solidFill>
                  <a:srgbClr val="C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(情境变化)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将定值电阻更换为滑动变阻器并添加电流表调整电路后,如图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所示,闭合开关S,将滑动变阻器的滑片向右移动的过程中电流表和电压表的示数分别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如何变化,且画出路端电压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的关系图像。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495" kern="0" spc="1140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12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086" y="2491575"/>
            <a:ext cx="24003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34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见解析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1433818"/>
            <a:ext cx="11831400" cy="3030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由题意可知,滑动变阻器滑片向右移动的过程中,其接入电路中的阻值逐渐减小,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故电路中总电阻减小,电流增大,电流表示数增大,内电压增大,根据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外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内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可知,路端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电压减小,电压表示数减小。根据公式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可知,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,故路端电压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的关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系图像如图所示。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3905" kern="0" spc="3819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pic>
        <p:nvPicPr>
          <p:cNvPr id="4" name="图片 3" descr="textimage13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2524" y="3563145"/>
            <a:ext cx="172211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681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提分关键·知识整合</a:t>
            </a:r>
            <a:endParaRPr lang="zh-CN" altLang="en-US" sz="2410" b="1" kern="0" dirty="0">
              <a:solidFill>
                <a:srgbClr val="DE0000"/>
              </a:solidFill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路端电压跟电流的关系式: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图像中,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纵截距为电动势,横截距为短路电流,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斜率的绝对值为电源的内阻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14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5334" y="2483215"/>
            <a:ext cx="20574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835389"/>
          <a:ext cx="10519055" cy="4551680"/>
        </p:xfrm>
        <a:graphic>
          <a:graphicData uri="http://schemas.openxmlformats.org/drawingml/2006/table">
            <a:tbl>
              <a:tblPr/>
              <a:tblGrid>
                <a:gridCol w="5634000"/>
                <a:gridCol w="4885055"/>
              </a:tblGrid>
              <a:tr h="131100">
                <a:tc row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电源总功率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任意电路:P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总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=EI=IU+IU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出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内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75679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纯电阻电路:P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总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59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(R+r)=</a:t>
                      </a:r>
                      <a:r>
                        <a:rPr lang="zh-CN" altLang="en-US" sz="2720" kern="0" spc="147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720" kern="0" spc="147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3121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电源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内部消耗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的功率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内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59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总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出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25687">
                <a:tc row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电源的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输出功率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任意电路:P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出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=UI=IE-I</a:t>
                      </a:r>
                      <a:r>
                        <a:rPr lang="zh-CN" altLang="en-US" sz="1515" kern="0" baseline="59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总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内</a:t>
                      </a:r>
                      <a:endParaRPr lang="zh-CN" altLang="en-US" sz="1515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85928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纯电阻电路:P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出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59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2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R=</a:t>
                      </a:r>
                      <a:r>
                        <a:rPr lang="zh-CN" altLang="en-US" sz="2885" kern="0" spc="333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885" kern="0" spc="3338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85928">
                <a:tc row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电源的效率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任意电路:η=</a:t>
                      </a:r>
                      <a:r>
                        <a:rPr lang="zh-CN" altLang="en-US" sz="2885" kern="0" spc="-33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Arial Narrow" panose="020B0606020202030204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100%=</a:t>
                      </a:r>
                      <a:r>
                        <a:rPr lang="zh-CN" altLang="en-US" sz="2500" kern="0" spc="-47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Arial Narrow" panose="020B0606020202030204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100%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67480">
                <a:tc vMerge="1"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纯电阻电路:η=</a:t>
                      </a:r>
                      <a:r>
                        <a:rPr lang="zh-CN" altLang="en-US" sz="2590" kern="0" spc="160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Arial Narrow" panose="020B0606020202030204" pitchFamily="65" charset="-122"/>
                          <a:ea typeface="Arial Unicode MS" pitchFamily="65" charset="-122"/>
                        </a:rPr>
                        <a:t>×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100%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800265" y="2348699"/>
          <a:ext cx="5334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Equation" r:id="rId1" imgW="14020800" imgH="15544800" progId="">
                  <p:embed/>
                </p:oleObj>
              </mc:Choice>
              <mc:Fallback>
                <p:oleObj name="Equation" r:id="rId1" imgW="14020800" imgH="15544800" progId="">
                  <p:embed/>
                  <p:pic>
                    <p:nvPicPr>
                      <p:cNvPr id="0" name="图片 1740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800265" y="2348699"/>
                        <a:ext cx="533400" cy="590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400765" y="4284025"/>
          <a:ext cx="790575" cy="63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21031200" imgH="16764000" progId="">
                  <p:embed/>
                </p:oleObj>
              </mc:Choice>
              <mc:Fallback>
                <p:oleObj name="Equation" r:id="rId3" imgW="21031200" imgH="16764000" progId="">
                  <p:embed/>
                  <p:pic>
                    <p:nvPicPr>
                      <p:cNvPr id="0" name="图片 1740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0765" y="4284025"/>
                        <a:ext cx="790575" cy="6381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545229" y="5076040"/>
          <a:ext cx="323850" cy="63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8534400" imgH="16764000" progId="">
                  <p:embed/>
                </p:oleObj>
              </mc:Choice>
              <mc:Fallback>
                <p:oleObj name="Equation" r:id="rId5" imgW="8534400" imgH="16764000" progId="">
                  <p:embed/>
                  <p:pic>
                    <p:nvPicPr>
                      <p:cNvPr id="0" name="图片 174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45229" y="5076040"/>
                        <a:ext cx="323850" cy="6381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892355" y="5076358"/>
          <a:ext cx="257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7" imgW="6705600" imgH="14630400" progId="">
                  <p:embed/>
                </p:oleObj>
              </mc:Choice>
              <mc:Fallback>
                <p:oleObj name="Equation" r:id="rId7" imgW="6705600" imgH="14630400" progId="">
                  <p:embed/>
                  <p:pic>
                    <p:nvPicPr>
                      <p:cNvPr id="0" name="图片 1741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92355" y="5076358"/>
                        <a:ext cx="2571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800829" y="5796135"/>
          <a:ext cx="53339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9" imgW="14020800" imgH="14630400" progId="">
                  <p:embed/>
                </p:oleObj>
              </mc:Choice>
              <mc:Fallback>
                <p:oleObj name="Equation" r:id="rId9" imgW="14020800" imgH="14630400" progId="">
                  <p:embed/>
                  <p:pic>
                    <p:nvPicPr>
                      <p:cNvPr id="0" name="图片 1741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00829" y="5796135"/>
                        <a:ext cx="53339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2"/>
          <p:cNvSpPr txBox="1"/>
          <p:nvPr/>
        </p:nvSpPr>
        <p:spPr>
          <a:xfrm>
            <a:off x="468000" y="648000"/>
            <a:ext cx="11831400" cy="1144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1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考点2　闭合电路的功率及效率问题</a:t>
            </a:r>
            <a:endParaRPr lang="zh-CN" altLang="en-US" sz="2410" b="1" kern="0" dirty="0">
              <a:solidFill>
                <a:srgbClr val="DE0000"/>
              </a:solidFill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1.电源的功率及效率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611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2.电源的输出功率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5" kern="0" spc="425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5" kern="0" spc="958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4345" kern="0" spc="735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时,输出功率最大,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出m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5475" u="sng" kern="0" spc="-247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83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外电阻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的变化关系如图所示。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0205" kern="0" spc="1941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15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3896" y="2848765"/>
            <a:ext cx="3000396" cy="218003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010894" y="1662646"/>
          <a:ext cx="9334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Equation" r:id="rId2" imgW="24688800" imgH="19812000" progId="">
                  <p:embed/>
                </p:oleObj>
              </mc:Choice>
              <mc:Fallback>
                <p:oleObj name="Equation" r:id="rId2" imgW="24688800" imgH="19812000" progId="">
                  <p:embed/>
                  <p:pic>
                    <p:nvPicPr>
                      <p:cNvPr id="0" name="图片 1843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0894" y="1662646"/>
                        <a:ext cx="933450" cy="752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300607" y="1662646"/>
          <a:ext cx="1609724" cy="75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42672000" imgH="19812000" progId="">
                  <p:embed/>
                </p:oleObj>
              </mc:Choice>
              <mc:Fallback>
                <p:oleObj name="Equation" r:id="rId4" imgW="42672000" imgH="19812000" progId="">
                  <p:embed/>
                  <p:pic>
                    <p:nvPicPr>
                      <p:cNvPr id="0" name="图片 1843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0607" y="1662646"/>
                        <a:ext cx="1609724" cy="75247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082905" y="1672361"/>
          <a:ext cx="1443075" cy="102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6" imgW="39319200" imgH="28041600" progId="">
                  <p:embed/>
                </p:oleObj>
              </mc:Choice>
              <mc:Fallback>
                <p:oleObj name="Equation" r:id="rId6" imgW="39319200" imgH="28041600" progId="">
                  <p:embed/>
                  <p:pic>
                    <p:nvPicPr>
                      <p:cNvPr id="0" name="图片 1843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2905" y="1672361"/>
                        <a:ext cx="1443075" cy="10268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0358004" y="1525386"/>
          <a:ext cx="361950" cy="660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8" imgW="10058400" imgH="18288000" progId="">
                  <p:embed/>
                </p:oleObj>
              </mc:Choice>
              <mc:Fallback>
                <p:oleObj name="Equation" r:id="rId8" imgW="10058400" imgH="18288000" progId="">
                  <p:embed/>
                  <p:pic>
                    <p:nvPicPr>
                      <p:cNvPr id="0" name="图片 1843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358004" y="1525386"/>
                        <a:ext cx="361950" cy="66055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2"/>
          <p:cNvSpPr txBox="1"/>
          <p:nvPr/>
        </p:nvSpPr>
        <p:spPr>
          <a:xfrm>
            <a:off x="468000" y="5063343"/>
            <a:ext cx="11831400" cy="1112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8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接近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的过程中,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增大;反之,则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减小。当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出m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时,每个输出功率对应两个可能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的外电阻阻值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,且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6631630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电路的基本概念及规律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4745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2  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如图所示,已知电源电动势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=6 V,内阻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 Ω,保护电阻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=0.5 Ω,电表为理想电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表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1)求当电阻箱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阻值为多少时,保护电阻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消耗的电功率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最大,并求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的最大值;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(2)求当电阻箱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阻值为多少时,电阻箱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消耗的功率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最大,并求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的最大值;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(3)求电源的最大输出功率;</a:t>
            </a:r>
            <a:endParaRPr lang="zh-CN" altLang="en-US" dirty="0"/>
          </a:p>
        </p:txBody>
      </p:sp>
      <p:pic>
        <p:nvPicPr>
          <p:cNvPr id="3" name="图片 3" descr="textimage16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3896" y="1205691"/>
            <a:ext cx="2434293" cy="2116381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5063343"/>
            <a:ext cx="11831400" cy="1112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(4)若电阻箱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的最大阻值为3 Ω,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=5 Ω,当电阻箱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阻值为多少时,电阻箱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'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最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大,并求这个最大值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96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答案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(1)0    8 W    (2)1.5 Ω    6 W    (3)9 W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(4)3 Ω    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W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587708" y="1205691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name="Equation" r:id="rId1" imgW="5791200" imgH="17373600" progId="">
                  <p:embed/>
                </p:oleObj>
              </mc:Choice>
              <mc:Fallback>
                <p:oleObj name="Equation" r:id="rId1" imgW="5791200" imgH="17373600" progId="">
                  <p:embed/>
                  <p:pic>
                    <p:nvPicPr>
                      <p:cNvPr id="0" name="图片 1945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87708" y="1205691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468000" y="1968491"/>
            <a:ext cx="11831400" cy="4012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(1)保护电阻消耗的电功率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450" kern="0" spc="795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8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是常量,而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是变量,所以当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最小时,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最大,即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0max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450" kern="0" spc="450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145" kern="0" spc="375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W=8 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3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W。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(2)把保护电阻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与电源内阻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看作等效电源内阻,当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=0.5 Ω+1 Ω=1.5 Ω时,电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阻箱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消耗的功率最大,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max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450" kern="0" spc="480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145" kern="0" spc="2628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W=6 W。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239074" y="2045210"/>
          <a:ext cx="1447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3" imgW="38404800" imgH="20116800" progId="">
                  <p:embed/>
                </p:oleObj>
              </mc:Choice>
              <mc:Fallback>
                <p:oleObj name="Equation" r:id="rId3" imgW="38404800" imgH="20116800" progId="">
                  <p:embed/>
                  <p:pic>
                    <p:nvPicPr>
                      <p:cNvPr id="0" name="图片 1945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9074" y="2045210"/>
                        <a:ext cx="1447800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878852" y="2864681"/>
          <a:ext cx="1009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5" imgW="26822400" imgH="20116800" progId="">
                  <p:embed/>
                </p:oleObj>
              </mc:Choice>
              <mc:Fallback>
                <p:oleObj name="Equation" r:id="rId5" imgW="26822400" imgH="20116800" progId="">
                  <p:embed/>
                  <p:pic>
                    <p:nvPicPr>
                      <p:cNvPr id="0" name="图片 1945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78852" y="2864681"/>
                        <a:ext cx="1009650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0061075" y="2854859"/>
          <a:ext cx="8763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7" imgW="23164800" imgH="18288000" progId="">
                  <p:embed/>
                </p:oleObj>
              </mc:Choice>
              <mc:Fallback>
                <p:oleObj name="Equation" r:id="rId7" imgW="23164800" imgH="18288000" progId="">
                  <p:embed/>
                  <p:pic>
                    <p:nvPicPr>
                      <p:cNvPr id="0" name="图片 1945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61075" y="2854859"/>
                        <a:ext cx="876300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183035" y="5372913"/>
          <a:ext cx="1047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9" imgW="27736800" imgH="20116800" progId="">
                  <p:embed/>
                </p:oleObj>
              </mc:Choice>
              <mc:Fallback>
                <p:oleObj name="Equation" r:id="rId9" imgW="27736800" imgH="20116800" progId="">
                  <p:embed/>
                  <p:pic>
                    <p:nvPicPr>
                      <p:cNvPr id="0" name="图片 1946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3035" y="5372913"/>
                        <a:ext cx="1047750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403359" y="5363090"/>
          <a:ext cx="733425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11" imgW="19507200" imgH="18288000" progId="">
                  <p:embed/>
                </p:oleObj>
              </mc:Choice>
              <mc:Fallback>
                <p:oleObj name="Equation" r:id="rId11" imgW="19507200" imgH="18288000" progId="">
                  <p:embed/>
                  <p:pic>
                    <p:nvPicPr>
                      <p:cNvPr id="0" name="图片 1946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03359" y="5363090"/>
                        <a:ext cx="733425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(3)电源的输出功率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710" kern="0" spc="536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外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4850" kern="0" spc="804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73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外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最大,即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=0.5 Ω时有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出max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20" kern="0" spc="-21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220" kern="0" spc="83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W=9 W。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(4)把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=5 Ω当作电源内阻的一部分,则等效电源内阻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=6 Ω,而电阻箱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的最大值为3 </a:t>
            </a:r>
            <a:b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Ω,小于6 Ω,由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840" kern="0" spc="508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4560" kern="0" spc="924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,可知不能满足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,所以当电阻箱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=3 Ω时,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47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消耗的功率最大,最大值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P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max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3970" kern="0" spc="495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855" kern="0" spc="-112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 W。</a:t>
            </a:r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479574" y="905028"/>
          <a:ext cx="11525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" name="Equation" r:id="rId1" imgW="30480000" imgH="23774400" progId="">
                  <p:embed/>
                </p:oleObj>
              </mc:Choice>
              <mc:Fallback>
                <p:oleObj name="Equation" r:id="rId1" imgW="30480000" imgH="23774400" progId="">
                  <p:embed/>
                  <p:pic>
                    <p:nvPicPr>
                      <p:cNvPr id="0" name="图片 2048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79574" y="905028"/>
                        <a:ext cx="1152525" cy="895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141362" y="1003218"/>
          <a:ext cx="1503619" cy="10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43281600" imgH="31089600" progId="">
                  <p:embed/>
                </p:oleObj>
              </mc:Choice>
              <mc:Fallback>
                <p:oleObj name="Equation" r:id="rId3" imgW="43281600" imgH="31089600" progId="">
                  <p:embed/>
                  <p:pic>
                    <p:nvPicPr>
                      <p:cNvPr id="0" name="图片 2048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1362" y="1003218"/>
                        <a:ext cx="1503619" cy="10752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194246" y="1930919"/>
          <a:ext cx="381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5" imgW="10058400" imgH="18288000" progId="">
                  <p:embed/>
                </p:oleObj>
              </mc:Choice>
              <mc:Fallback>
                <p:oleObj name="Equation" r:id="rId5" imgW="10058400" imgH="18288000" progId="">
                  <p:embed/>
                  <p:pic>
                    <p:nvPicPr>
                      <p:cNvPr id="0" name="图片 2048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4246" y="1930919"/>
                        <a:ext cx="381000" cy="695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747819" y="1930919"/>
          <a:ext cx="514349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7" imgW="13716000" imgH="18288000" progId="">
                  <p:embed/>
                </p:oleObj>
              </mc:Choice>
              <mc:Fallback>
                <p:oleObj name="Equation" r:id="rId7" imgW="13716000" imgH="18288000" progId="">
                  <p:embed/>
                  <p:pic>
                    <p:nvPicPr>
                      <p:cNvPr id="0" name="图片 2048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7819" y="1930919"/>
                        <a:ext cx="514349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583090" y="3361498"/>
          <a:ext cx="11334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9" imgW="29870400" imgH="24079200" progId="">
                  <p:embed/>
                </p:oleObj>
              </mc:Choice>
              <mc:Fallback>
                <p:oleObj name="Equation" r:id="rId9" imgW="29870400" imgH="24079200" progId="">
                  <p:embed/>
                  <p:pic>
                    <p:nvPicPr>
                      <p:cNvPr id="0" name="图片 2048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83090" y="3361498"/>
                        <a:ext cx="1133475" cy="914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072828" y="3476914"/>
          <a:ext cx="17526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11" imgW="46329600" imgH="28651200" progId="">
                  <p:embed/>
                </p:oleObj>
              </mc:Choice>
              <mc:Fallback>
                <p:oleObj name="Equation" r:id="rId11" imgW="46329600" imgH="28651200" progId="">
                  <p:embed/>
                  <p:pic>
                    <p:nvPicPr>
                      <p:cNvPr id="0" name="图片 2048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72828" y="3476914"/>
                        <a:ext cx="1752600" cy="1085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374669" y="4375192"/>
          <a:ext cx="11334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13" imgW="29870400" imgH="24079200" progId="">
                  <p:embed/>
                </p:oleObj>
              </mc:Choice>
              <mc:Fallback>
                <p:oleObj name="Equation" r:id="rId13" imgW="29870400" imgH="24079200" progId="">
                  <p:embed/>
                  <p:pic>
                    <p:nvPicPr>
                      <p:cNvPr id="0" name="图片 2048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74669" y="4375192"/>
                        <a:ext cx="1133475" cy="914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864407" y="4517509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15" imgW="5791200" imgH="17373600" progId="">
                  <p:embed/>
                </p:oleObj>
              </mc:Choice>
              <mc:Fallback>
                <p:oleObj name="Equation" r:id="rId15" imgW="5791200" imgH="17373600" progId="">
                  <p:embed/>
                  <p:pic>
                    <p:nvPicPr>
                      <p:cNvPr id="0" name="图片 2048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64407" y="4517509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189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提分关键·规律总结</a:t>
            </a:r>
            <a:endParaRPr lang="zh-CN" altLang="en-US" sz="2410" b="1" kern="0" dirty="0">
              <a:solidFill>
                <a:srgbClr val="DE0000"/>
              </a:solidFill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“等效电源”与“等效内阻”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本题中将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当作电源的一部分,用到了等效电源的方法,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所谓等效电源,是把含有电源、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电阻的部分电路等效为新的“电源”,其“电动势”和“内阻”如下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(1)两点间断路时的电压为等效电动势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'。(2)两点短路时的电流为等效短路电流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短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',等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效内阻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'=</a:t>
            </a:r>
            <a:r>
              <a:rPr lang="zh-CN" altLang="en-US" sz="3415" kern="0" spc="3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7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常见电路等效电源如下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727835" y="3629602"/>
          <a:ext cx="4381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Equation" r:id="rId1" imgW="11582400" imgH="19812000" progId="">
                  <p:embed/>
                </p:oleObj>
              </mc:Choice>
              <mc:Fallback>
                <p:oleObj name="Equation" r:id="rId1" imgW="11582400" imgH="19812000" progId="">
                  <p:embed/>
                  <p:pic>
                    <p:nvPicPr>
                      <p:cNvPr id="0" name="图片 2150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27835" y="3629602"/>
                        <a:ext cx="438150" cy="752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3830" y="3706021"/>
            <a:ext cx="5076029" cy="229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1"/>
          <a:ext cx="11268000" cy="4160532"/>
        </p:xfrm>
        <a:graphic>
          <a:graphicData uri="http://schemas.openxmlformats.org/drawingml/2006/table">
            <a:tbl>
              <a:tblPr/>
              <a:tblGrid>
                <a:gridCol w="3330078"/>
                <a:gridCol w="4181922"/>
                <a:gridCol w="3756000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电源U-I图像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定值电阻U-I图像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695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340" kern="0" spc="750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4340" kern="0" spc="750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4310" kern="0" spc="7389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4310" kern="0" spc="7389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表达式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U=E-Ir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U=IR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1743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图线与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坐标轴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交点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与纵轴交点的纵坐标表示电源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电动势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E,与横轴交点的横坐标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表示电源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短路时的电流</a:t>
                      </a:r>
                      <a:r>
                        <a:rPr lang="zh-CN" altLang="en-US" sz="2590" kern="0" spc="-867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590" kern="0" spc="-867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过坐标轴原点,表示没有电压时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电流为零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66974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图线上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每一点坐标的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乘积UI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表示电源的输出功率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表示电阻消耗的功率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3" name="图片 3" descr="textimage17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8195" y="2051874"/>
            <a:ext cx="981004" cy="825782"/>
          </a:xfrm>
          <a:prstGeom prst="rect">
            <a:avLst/>
          </a:prstGeom>
        </p:spPr>
      </p:pic>
      <p:pic>
        <p:nvPicPr>
          <p:cNvPr id="4" name="图片 4" descr="textimage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312" y="1980196"/>
            <a:ext cx="968587" cy="819574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155380" y="5076041"/>
          <a:ext cx="2190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Equation" r:id="rId3" imgW="5791200" imgH="14630400" progId="">
                  <p:embed/>
                </p:oleObj>
              </mc:Choice>
              <mc:Fallback>
                <p:oleObj name="Equation" r:id="rId3" imgW="5791200" imgH="14630400" progId="">
                  <p:embed/>
                  <p:pic>
                    <p:nvPicPr>
                      <p:cNvPr id="0" name="图片 2252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5380" y="5076041"/>
                        <a:ext cx="2190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468000" y="648000"/>
            <a:ext cx="11831400" cy="490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考点3　两类U-I图像的比较与应用</a:t>
            </a:r>
            <a:endParaRPr lang="zh-CN" altLang="en-US" sz="2410" b="1" kern="0" dirty="0">
              <a:solidFill>
                <a:srgbClr val="DE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1"/>
          <a:ext cx="11268000" cy="1912366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图线上每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一点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对应的U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与I的比值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表示外电阻的大小,不同点对应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的外电阻大小不同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每一点对应的比值均等大,表示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此电阻的大小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图线的斜率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的绝对值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内阻r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电阻大小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157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(多选)如图所示,直线Ⅰ、Ⅱ分别是电源1与电源2的路端电压随输出电流变化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的图线,曲线Ⅲ是一个小灯泡的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图线。曲线Ⅲ与直线Ⅰ、Ⅱ交点的坐标分别为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(5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A,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.75 V)、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(6 A,5 V)。如果把该小灯泡分别与电源1、电源2单独连接,则下列说法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正确的是(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3" name="图片 3" descr="textimage19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5094" y="2420137"/>
            <a:ext cx="2726657" cy="2214578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2920203"/>
            <a:ext cx="11831400" cy="2262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A.电源1与电源2的内阻之比是3∶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B.电源1与电源2的电动势之比是1∶1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C.在这两种连接状态下,小灯泡的电阻之比是5∶6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D.在这两种连接状态下,小灯泡消耗的功率之比是9∶10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1797814" y="2348699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62749"/>
            <a:ext cx="11831400" cy="5024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在电源的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图像中,图线斜率的绝对值表示电源的内阻,由题图可知,电源1、电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源2的内阻分别为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Ω,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90" kern="0" spc="-1438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Ω。电源1与电源2的内阻之比是3∶2,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。电源的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图像纵轴截距表示电源电动势,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=10 V,则电源1与电源2的电动势之比是1∶1,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B正</a:t>
            </a:r>
            <a:br>
              <a:rPr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。小灯泡的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图线与电源的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图线的交点横、纵坐标对应小灯泡与该电源连接时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的工作参数,则连接电源1时,小灯泡两端电压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=3.75 V,流过小灯泡的电流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=5 A,小灯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泡消耗的功率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=18.75 W,小灯泡的电阻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-61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=0.75 Ω;连接电源2时,小灯泡两端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=5 V,流过小灯泡的电流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=6 A,小灯泡消耗的功率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=30 W,小灯泡的电阻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-31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10" kern="0" spc="-136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Ω,则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=9∶10,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=5∶8,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C、D错误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126201" y="1157046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Equation" r:id="rId1" imgW="5791200" imgH="17373600" progId="">
                  <p:embed/>
                </p:oleObj>
              </mc:Choice>
              <mc:Fallback>
                <p:oleObj name="Equation" r:id="rId1" imgW="5791200" imgH="17373600" progId="">
                  <p:embed/>
                  <p:pic>
                    <p:nvPicPr>
                      <p:cNvPr id="0" name="图片 2355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6201" y="1157046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088886" y="1157046"/>
          <a:ext cx="209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3" imgW="5486400" imgH="17373600" progId="">
                  <p:embed/>
                </p:oleObj>
              </mc:Choice>
              <mc:Fallback>
                <p:oleObj name="Equation" r:id="rId3" imgW="5486400" imgH="17373600" progId="">
                  <p:embed/>
                  <p:pic>
                    <p:nvPicPr>
                      <p:cNvPr id="0" name="图片 2355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8886" y="1157046"/>
                        <a:ext cx="2095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787811" y="3578274"/>
          <a:ext cx="342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5" imgW="9144000" imgH="19202400" progId="">
                  <p:embed/>
                </p:oleObj>
              </mc:Choice>
              <mc:Fallback>
                <p:oleObj name="Equation" r:id="rId5" imgW="9144000" imgH="19202400" progId="">
                  <p:embed/>
                  <p:pic>
                    <p:nvPicPr>
                      <p:cNvPr id="0" name="图片 2355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7811" y="3578274"/>
                        <a:ext cx="3429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17073" y="4936035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7" imgW="10058400" imgH="19202400" progId="">
                  <p:embed/>
                </p:oleObj>
              </mc:Choice>
              <mc:Fallback>
                <p:oleObj name="Equation" r:id="rId7" imgW="10058400" imgH="19202400" progId="">
                  <p:embed/>
                  <p:pic>
                    <p:nvPicPr>
                      <p:cNvPr id="0" name="图片 2355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7073" y="4936035"/>
                        <a:ext cx="3810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270646" y="4936035"/>
          <a:ext cx="2095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9" imgW="5486400" imgH="17373600" progId="">
                  <p:embed/>
                </p:oleObj>
              </mc:Choice>
              <mc:Fallback>
                <p:oleObj name="Equation" r:id="rId9" imgW="5486400" imgH="17373600" progId="">
                  <p:embed/>
                  <p:pic>
                    <p:nvPicPr>
                      <p:cNvPr id="0" name="图片 2355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70646" y="4936035"/>
                        <a:ext cx="2095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973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提分关键·规律总结</a:t>
            </a:r>
            <a:endParaRPr lang="zh-CN" altLang="en-US" sz="2410" b="1" kern="0" dirty="0">
              <a:solidFill>
                <a:srgbClr val="DE0000"/>
              </a:solidFill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两种图线的综合应用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3735" kern="0" spc="3134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20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0888" y="1777195"/>
            <a:ext cx="5038397" cy="331142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5063343"/>
            <a:ext cx="11831400" cy="1049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422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分析电源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图像时,要注意两坐标轴的坐标原点是否都是从零开始,若纵坐标上的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取</a:t>
            </a:r>
            <a:br>
              <a:rPr lang="en-US" altLang="zh-CN" sz="280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不是从零开始,则横轴截距不表示短路电流,但斜率的绝对值仍然等于电源内阻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1792" y="2145860"/>
            <a:ext cx="3004582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endParaRPr lang="en-US" altLang="zh-CN" sz="5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082360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电路的动态分析和故障判断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426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考点1　电流的概念及表达式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1.产生: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自由电荷定向移动形成电流。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2.定义: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通过导体横截面的电荷量跟通过这些电荷量所用时间的比值叫电流,即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3.电流的三种表达式及其比较</a:t>
            </a:r>
            <a:endParaRPr lang="zh-CN" altLang="en-US" b="1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10925490" y="1920071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1" imgW="5791200" imgH="17373600" progId="">
                  <p:embed/>
                </p:oleObj>
              </mc:Choice>
              <mc:Fallback>
                <p:oleObj name="Equation" r:id="rId1" imgW="5791200" imgH="173736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925490" y="1920071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3" descr="textimage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078" y="3205955"/>
            <a:ext cx="5286412" cy="3111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44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题型1　电路的动态分析</a:t>
            </a:r>
            <a:endParaRPr lang="zh-CN" altLang="en-US" sz="2410" b="1" kern="0" dirty="0">
              <a:solidFill>
                <a:srgbClr val="DE0000"/>
              </a:solidFill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1.电路动态分析的几种方法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913174"/>
          <a:ext cx="11268000" cy="3435921"/>
        </p:xfrm>
        <a:graphic>
          <a:graphicData uri="http://schemas.openxmlformats.org/drawingml/2006/table">
            <a:tbl>
              <a:tblPr/>
              <a:tblGrid>
                <a:gridCol w="5634000"/>
                <a:gridCol w="5634000"/>
              </a:tblGrid>
              <a:tr h="343592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程序法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555"/>
                        </a:spcBef>
                      </a:pPr>
                      <a:r>
                        <a:rPr lang="zh-CN" altLang="en-US" sz="8515" kern="0" spc="34714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8515" kern="0" spc="34714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2555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串联电路注意分析各部分的电压关系,并联电路注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意分析各支路的电流关系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21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8117" y="2226319"/>
            <a:ext cx="5161765" cy="2143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4533265"/>
        </p:xfrm>
        <a:graphic>
          <a:graphicData uri="http://schemas.openxmlformats.org/drawingml/2006/table">
            <a:tbl>
              <a:tblPr/>
              <a:tblGrid>
                <a:gridCol w="5634000"/>
                <a:gridCol w="5634000"/>
              </a:tblGrid>
              <a:tr h="452683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结论法:“串反并同”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8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“串反”:指某一电阻增大(减小)时,与它串联或间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接串联的电阻中的电流、两端电压、电功率都将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减小(增大)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8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“并同”:指某一电阻增大(减小)时,与它并联或间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接并联的电阻中的电流、两端电压、电功率都将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增大(减小)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80"/>
                        </a:spcBef>
                      </a:pPr>
                      <a:r>
                        <a:rPr lang="zh-CN" altLang="en-US" sz="4420" kern="0" spc="679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←R↑→</a:t>
                      </a:r>
                      <a:r>
                        <a:rPr lang="zh-CN" altLang="en-US" sz="4420" kern="0" spc="829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4420" kern="0" spc="829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68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适用条件:电源内阻不为0且不变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174000" y="4368375"/>
          <a:ext cx="575212" cy="96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Equation" r:id="rId1" imgW="17068800" imgH="28651200" progId="">
                  <p:embed/>
                </p:oleObj>
              </mc:Choice>
              <mc:Fallback>
                <p:oleObj name="Equation" r:id="rId1" imgW="17068800" imgH="28651200" progId="">
                  <p:embed/>
                  <p:pic>
                    <p:nvPicPr>
                      <p:cNvPr id="0" name="图片 2457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74000" y="4368375"/>
                        <a:ext cx="575212" cy="96432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758983" y="4368375"/>
          <a:ext cx="592130" cy="96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3" imgW="17678400" imgH="28651200" progId="">
                  <p:embed/>
                </p:oleObj>
              </mc:Choice>
              <mc:Fallback>
                <p:oleObj name="Equation" r:id="rId3" imgW="17678400" imgH="28651200" progId="">
                  <p:embed/>
                  <p:pic>
                    <p:nvPicPr>
                      <p:cNvPr id="0" name="图片 2457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8983" y="4368375"/>
                        <a:ext cx="592130" cy="96432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2469960"/>
        </p:xfrm>
        <a:graphic>
          <a:graphicData uri="http://schemas.openxmlformats.org/drawingml/2006/table">
            <a:tbl>
              <a:tblPr/>
              <a:tblGrid>
                <a:gridCol w="5634000"/>
                <a:gridCol w="5634000"/>
              </a:tblGrid>
              <a:tr h="246996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极限法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当电路中元件的阻值增大时,可将其阻值增大到无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穷大,按断路状态来讨论;当电路中元件的阻值减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小时,可将其阻值减小到零,按短路状态来讨论。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因滑动变阻器滑片滑动引起电路变化的问题,可将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滑动变阻器的滑片分别滑至两端去讨论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846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2.含电容器电路的分析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(1)在分析电路结构时,可以先把电容器拆去,明确电路结构后,再把电容器接上。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在电路稳定的情况下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,含电容器的支路上无电流,该支路中其他电阻两端不存在电势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差,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其作用只相当于一段导线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此时电容器相当于断路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电容器上的电压等于与之并联电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阻两端的电压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,从而可以应用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计算稳定状态时电容器所带的电荷量。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(3)电路结构发生改变时,引起电压变化,使电容器所带电荷量变化,电路中形成充、放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电电流。此过程要特别注意电压是升高还是降低,电荷量是增加还是减少,极板电性是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否变化,并由此推断出电路中的电流方向,同时计算出两稳定态时电容器电荷量的变化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量Δ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601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(多选)在如图所示的电路中,当闭合开关S后,若将滑动变阻器的滑片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向下调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节,不考虑灯泡电阻的变化,电流表和电压表均为理想电表,电流表、电压表示数变化量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分别为Δ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,则下列说法正确的是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3" name="图片 3" descr="textimage22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4226" y="2420137"/>
            <a:ext cx="3844641" cy="228883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2400496"/>
            <a:ext cx="11831400" cy="2347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308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A.电流表示数变小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</a:t>
            </a:r>
            <a:r>
              <a:rPr lang="zh-CN" altLang="en-US" sz="3090" kern="0" spc="7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 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C.灯L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变亮,灯L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变暗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D.电源效率减小,电源输出功率变大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48599" y="3063079"/>
          <a:ext cx="4857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Equation" r:id="rId2" imgW="12801600" imgH="17373600" progId="">
                  <p:embed/>
                </p:oleObj>
              </mc:Choice>
              <mc:Fallback>
                <p:oleObj name="Equation" r:id="rId2" imgW="12801600" imgH="17373600" progId="">
                  <p:embed/>
                  <p:pic>
                    <p:nvPicPr>
                      <p:cNvPr id="0" name="图片 2560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8599" y="3063079"/>
                        <a:ext cx="4857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8"/>
          <p:cNvSpPr txBox="1"/>
          <p:nvPr/>
        </p:nvSpPr>
        <p:spPr>
          <a:xfrm>
            <a:off x="5655466" y="1848633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936" y="705625"/>
            <a:ext cx="11831400" cy="421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运用程序法,滑片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向下调节,滑动变阻器接入电路的阻值减小,电路总电阻减小,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干路中电流增大,故电流表示数增大,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内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增大,L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两端电压增大,灯L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变亮,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外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减小,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外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等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于两灯泡的两端电压之和,故L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两端电压必然减小,灯L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变暗(点拨:由“串反并同”可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知,电流表示数增大,电压表示数减小,灯L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变亮,灯L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变暗),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A错误,C正确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。电源效率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η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3120" kern="0" spc="130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×100%=</a:t>
            </a:r>
            <a:r>
              <a:rPr lang="zh-CN" altLang="en-US" sz="3120" kern="0" spc="403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×100%,则电源效率减小,因不知道内、外电阻大小关系,故不能确定电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源输出功率的变化,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。由闭合电路欧姆定律可得并联部分电压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),则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3090" kern="0" spc="73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=-(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L1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),则</a:t>
            </a:r>
            <a:r>
              <a:rPr lang="zh-CN" altLang="en-US" sz="3090" kern="0" spc="736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不变,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68000" y="2980824"/>
          <a:ext cx="561975" cy="66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Equation" r:id="rId1" imgW="14935200" imgH="17678400" progId="">
                  <p:embed/>
                </p:oleObj>
              </mc:Choice>
              <mc:Fallback>
                <p:oleObj name="Equation" r:id="rId1" imgW="14935200" imgH="17678400" progId="">
                  <p:embed/>
                  <p:pic>
                    <p:nvPicPr>
                      <p:cNvPr id="0" name="图片 266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000" y="2980824"/>
                        <a:ext cx="561975" cy="666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092338" y="2980824"/>
          <a:ext cx="447674" cy="66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3" imgW="11887200" imgH="17678400" progId="">
                  <p:embed/>
                </p:oleObj>
              </mc:Choice>
              <mc:Fallback>
                <p:oleObj name="Equation" r:id="rId3" imgW="11887200" imgH="17678400" progId="">
                  <p:embed/>
                  <p:pic>
                    <p:nvPicPr>
                      <p:cNvPr id="0" name="图片 266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2338" y="2980824"/>
                        <a:ext cx="447674" cy="6667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68000" y="4251314"/>
          <a:ext cx="4857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5" imgW="12801600" imgH="17373600" progId="">
                  <p:embed/>
                </p:oleObj>
              </mc:Choice>
              <mc:Fallback>
                <p:oleObj name="Equation" r:id="rId5" imgW="12801600" imgH="17373600" progId="">
                  <p:embed/>
                  <p:pic>
                    <p:nvPicPr>
                      <p:cNvPr id="0" name="图片 266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000" y="4251314"/>
                        <a:ext cx="4857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454899" y="4251314"/>
          <a:ext cx="485775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7" imgW="12801600" imgH="17373600" progId="">
                  <p:embed/>
                </p:oleObj>
              </mc:Choice>
              <mc:Fallback>
                <p:oleObj name="Equation" r:id="rId7" imgW="12801600" imgH="17373600" progId="">
                  <p:embed/>
                  <p:pic>
                    <p:nvPicPr>
                      <p:cNvPr id="0" name="图片 266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54899" y="4251314"/>
                        <a:ext cx="485775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989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提分关键·知识整合</a:t>
            </a:r>
            <a:endParaRPr lang="zh-CN" altLang="en-US" sz="2410" b="1" kern="0" dirty="0">
              <a:solidFill>
                <a:srgbClr val="DE0000"/>
              </a:solidFill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对</a:t>
            </a:r>
            <a:r>
              <a:rPr lang="zh-CN" altLang="en-US" sz="3090" kern="0" spc="736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的理解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(1)若</a:t>
            </a:r>
            <a:r>
              <a:rPr lang="zh-CN" altLang="en-US" sz="3090" kern="0" spc="7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内的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对应的电阻是定值电阻,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对应的是流经该定值电阻的电流,则</a:t>
            </a:r>
            <a:r>
              <a:rPr lang="zh-CN" altLang="en-US" sz="3090" kern="0" spc="7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的绝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对值表示的是该定值电阻的阻值;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(2)若</a:t>
            </a:r>
            <a:r>
              <a:rPr lang="zh-CN" altLang="en-US" sz="3090" kern="0" spc="7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内的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对应的电阻是会改变阻值的电阻,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对应的是流经该变化电阻的电流,则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090" kern="0" spc="7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的绝对值表示的是除该变化电阻以外的其他部分的总电阻。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74000" y="1310583"/>
          <a:ext cx="4857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Equation" r:id="rId1" imgW="12801600" imgH="17373600" progId="">
                  <p:embed/>
                </p:oleObj>
              </mc:Choice>
              <mc:Fallback>
                <p:oleObj name="Equation" r:id="rId1" imgW="12801600" imgH="17373600" progId="">
                  <p:embed/>
                  <p:pic>
                    <p:nvPicPr>
                      <p:cNvPr id="0" name="图片 276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74000" y="1310583"/>
                        <a:ext cx="4857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130800" y="2029796"/>
          <a:ext cx="485774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3" imgW="12801600" imgH="17373600" progId="">
                  <p:embed/>
                </p:oleObj>
              </mc:Choice>
              <mc:Fallback>
                <p:oleObj name="Equation" r:id="rId3" imgW="12801600" imgH="17373600" progId="">
                  <p:embed/>
                  <p:pic>
                    <p:nvPicPr>
                      <p:cNvPr id="0" name="图片 2764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0800" y="2029796"/>
                        <a:ext cx="485774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354459" y="2029796"/>
          <a:ext cx="4857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5" imgW="12801600" imgH="17373600" progId="">
                  <p:embed/>
                </p:oleObj>
              </mc:Choice>
              <mc:Fallback>
                <p:oleObj name="Equation" r:id="rId5" imgW="12801600" imgH="17373600" progId="">
                  <p:embed/>
                  <p:pic>
                    <p:nvPicPr>
                      <p:cNvPr id="0" name="图片 2765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54459" y="2029796"/>
                        <a:ext cx="4857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130800" y="3305928"/>
          <a:ext cx="48577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7" imgW="12801600" imgH="17373600" progId="">
                  <p:embed/>
                </p:oleObj>
              </mc:Choice>
              <mc:Fallback>
                <p:oleObj name="Equation" r:id="rId7" imgW="12801600" imgH="17373600" progId="">
                  <p:embed/>
                  <p:pic>
                    <p:nvPicPr>
                      <p:cNvPr id="0" name="图片 2765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0800" y="3305928"/>
                        <a:ext cx="48577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68000" y="4039505"/>
          <a:ext cx="485774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9" imgW="12801600" imgH="17373600" progId="">
                  <p:embed/>
                </p:oleObj>
              </mc:Choice>
              <mc:Fallback>
                <p:oleObj name="Equation" r:id="rId9" imgW="12801600" imgH="17373600" progId="">
                  <p:embed/>
                  <p:pic>
                    <p:nvPicPr>
                      <p:cNvPr id="0" name="图片 2765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8000" y="4039505"/>
                        <a:ext cx="485774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48435"/>
            <a:ext cx="11831400" cy="5007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如图所示,电源电动势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=6 V,内阻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=1 Ω,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 Ω,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=7.5 Ω,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=3 Ω,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 Ω,电容器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的电容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=2 μF。开始时开关S处于闭合状态,则下列说法正确的是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315" kern="0" spc="121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09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A.开关S闭合时,电容器上极板带正电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B.开关S闭合时,电容器两极板间电势差是3 V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C.将开关S断开,稳定后电容器极板所带的电荷量是3.6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-6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C</a:t>
            </a:r>
            <a:endParaRPr lang="zh-CN" altLang="en-US" dirty="0"/>
          </a:p>
        </p:txBody>
      </p:sp>
      <p:pic>
        <p:nvPicPr>
          <p:cNvPr id="3" name="图片 3" descr="textimage23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2458" y="1549068"/>
            <a:ext cx="2487846" cy="208687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5349095"/>
            <a:ext cx="11831400" cy="556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D.将开关S断开至电路稳定的过程中通过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的电荷量是9.6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10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-6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 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9513118" y="991377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516" y="777063"/>
            <a:ext cx="11831400" cy="3965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　开关S闭合时,等效电路中电容器与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并联,电容器两端电压等于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已知电路总电阻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7332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=4 Ω,由闭合电路欧姆定律可知干路电流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010" kern="0" spc="-911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=1.5 A,路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端电压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Ir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=4.5 V,则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350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=1.8 V,此时电容器所带电荷量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=3.6×10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-6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C,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且上极板带负电,下极板带正电,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A、B错误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。开关S断开时,稳定后电容器两端电压等于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,此时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3315" kern="0" spc="6357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=3 V,电容器所带电荷量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=6×10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-6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C,且上极板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带正电,下极板带负电,故通过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的电荷量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=9.6×10</a:t>
            </a:r>
            <a:r>
              <a:rPr lang="zh-CN" altLang="en-US" sz="1815" kern="0" baseline="59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-6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 C,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C错误,D正确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966262" y="1454210"/>
          <a:ext cx="13525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Equation" r:id="rId1" imgW="35661600" imgH="19202400" progId="">
                  <p:embed/>
                </p:oleObj>
              </mc:Choice>
              <mc:Fallback>
                <p:oleObj name="Equation" r:id="rId1" imgW="35661600" imgH="19202400" progId="">
                  <p:embed/>
                  <p:pic>
                    <p:nvPicPr>
                      <p:cNvPr id="0" name="图片 286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66262" y="1454210"/>
                        <a:ext cx="13525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175969" y="1442936"/>
          <a:ext cx="2667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3" imgW="7010400" imgH="17373600" progId="">
                  <p:embed/>
                </p:oleObj>
              </mc:Choice>
              <mc:Fallback>
                <p:oleObj name="Equation" r:id="rId3" imgW="7010400" imgH="17373600" progId="">
                  <p:embed/>
                  <p:pic>
                    <p:nvPicPr>
                      <p:cNvPr id="0" name="图片 2867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75969" y="1442936"/>
                        <a:ext cx="2667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989516" y="2219223"/>
          <a:ext cx="8667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5" imgW="22860000" imgH="19202400" progId="">
                  <p:embed/>
                </p:oleObj>
              </mc:Choice>
              <mc:Fallback>
                <p:oleObj name="Equation" r:id="rId5" imgW="22860000" imgH="19202400" progId="">
                  <p:embed/>
                  <p:pic>
                    <p:nvPicPr>
                      <p:cNvPr id="0" name="图片 2867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9516" y="2219223"/>
                        <a:ext cx="86677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408229" y="3541157"/>
          <a:ext cx="12287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7" imgW="32613600" imgH="19202400" progId="">
                  <p:embed/>
                </p:oleObj>
              </mc:Choice>
              <mc:Fallback>
                <p:oleObj name="Equation" r:id="rId7" imgW="32613600" imgH="19202400" progId="">
                  <p:embed/>
                  <p:pic>
                    <p:nvPicPr>
                      <p:cNvPr id="0" name="图片 28675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08229" y="3541157"/>
                        <a:ext cx="12287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62749"/>
            <a:ext cx="11831400" cy="5647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提分关键·方法提升    </a:t>
            </a:r>
            <a:endParaRPr lang="zh-CN" altLang="en-US" sz="2410" b="1" kern="0" dirty="0">
              <a:solidFill>
                <a:srgbClr val="DE0000"/>
              </a:solidFill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1.开关S闭合时的等效电路图如图甲,开关S断开时的等效电路图如图乙。</a:t>
            </a:r>
            <a:endParaRPr lang="zh-CN" alt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805" kern="0" spc="774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</a:t>
            </a:r>
            <a:r>
              <a:rPr lang="zh-CN" altLang="en-US" sz="8510" kern="0" spc="1211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17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2.计算电容器所带电荷量及其改变量的一般思路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(1)利用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CU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计算电容器初、末状态所带的电荷量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(2)如果变化前后极板所带电荷的电性相同,通过所连导线的电荷量为</a:t>
            </a:r>
            <a:r>
              <a:rPr lang="zh-CN" altLang="en-US" sz="2175" kern="0" spc="502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楷体_GB2312" pitchFamily="65" charset="-122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2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(3)如果变化前后极板所带电荷的电性相反,通过所连导线的电荷量为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24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81680" y="1933600"/>
            <a:ext cx="1847850" cy="1790700"/>
          </a:xfrm>
          <a:prstGeom prst="rect">
            <a:avLst/>
          </a:prstGeom>
        </p:spPr>
      </p:pic>
      <p:pic>
        <p:nvPicPr>
          <p:cNvPr id="4" name="图片 4" descr="textimage2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8276" y="1763382"/>
            <a:ext cx="2493881" cy="2131135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9469300" y="5222410"/>
          <a:ext cx="914399" cy="39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Equation" r:id="rId3" imgW="24079200" imgH="10363200" progId="">
                  <p:embed/>
                </p:oleObj>
              </mc:Choice>
              <mc:Fallback>
                <p:oleObj name="Equation" r:id="rId3" imgW="24079200" imgH="10363200" progId="">
                  <p:embed/>
                  <p:pic>
                    <p:nvPicPr>
                      <p:cNvPr id="0" name="图片 296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69300" y="5222410"/>
                        <a:ext cx="914399" cy="3905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5080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点拨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提醒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    电流的微观表达式的推导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(1)建立微观模型:如图所示,粗细均匀的一段导体,横截面积为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,导体单位体积内的自由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电子数为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,电子的电荷量为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,当导体两端加上一定的电压时,导体中的自由电子定向移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动的平均速率为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6810" kern="0" spc="165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50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(2)在时间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t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内通过横截面的总电荷量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q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nvtSe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1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9582" y="2777327"/>
            <a:ext cx="2962275" cy="174307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5189994"/>
            <a:ext cx="11831400" cy="7128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(3)电流的表达式: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3090" kern="0" spc="-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neSv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。 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020291" y="5277657"/>
          <a:ext cx="2190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2" imgW="5791200" imgH="17373600" progId="">
                  <p:embed/>
                </p:oleObj>
              </mc:Choice>
              <mc:Fallback>
                <p:oleObj name="Equation" r:id="rId2" imgW="5791200" imgH="17373600" progId="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20291" y="5277657"/>
                        <a:ext cx="21907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262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题型2　电路的故障判断</a:t>
            </a:r>
            <a:endParaRPr lang="zh-CN" altLang="en-US" sz="2410" b="1" kern="0" dirty="0">
              <a:solidFill>
                <a:srgbClr val="DE0000"/>
              </a:solidFill>
              <a:ea typeface="微软雅黑" panose="020B0503020204020204" pitchFamily="34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1.电路故障一般是短路或断路,其特点如下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(1)断路特点:电路中发生断路,表现为电压不为零而电流为零。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(2)短路特点:电路中发生短路,表现为有电流通过电路而电压为零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4744720"/>
        </p:xfrm>
        <a:graphic>
          <a:graphicData uri="http://schemas.openxmlformats.org/drawingml/2006/table">
            <a:tbl>
              <a:tblPr/>
              <a:tblGrid>
                <a:gridCol w="2687136"/>
                <a:gridCol w="4824864"/>
                <a:gridCol w="3756000"/>
              </a:tblGrid>
              <a:tr h="131785"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常见情况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故障解读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原因分析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368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940" kern="0" spc="91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正常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940" kern="0" spc="91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无示数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“电流表示数正常”表明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电流表所在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电路为通路,“电压表无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示数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”表明无电流通过电压表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可能的故障原因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(1)电压表损坏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(2)电压表接触不良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(3)与电压表并联的部分短路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43368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940" kern="0" spc="91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正常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940" kern="0" spc="91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无示数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“电压表有示数”表明电压表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有电流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通过,“电流表无示数”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说明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没有或几乎没有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电流流过电流表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可能的故障原因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(1)电流表短路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(2)和电压表并联的部分断路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23241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940" kern="0" spc="91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  </a:t>
                      </a:r>
                      <a:endParaRPr lang="zh-CN" altLang="en-US" sz="1940" kern="0" spc="91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均无示数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“两表均无示数”表明无电流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通过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除了两表同时被短路外,可能是</a:t>
                      </a:r>
                      <a:br>
                        <a:rPr dirty="0"/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干路断路导致无电流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3" name="图片 3" descr="textimage26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1992813"/>
            <a:ext cx="361950" cy="361950"/>
          </a:xfrm>
          <a:prstGeom prst="rect">
            <a:avLst/>
          </a:prstGeom>
        </p:spPr>
      </p:pic>
      <p:pic>
        <p:nvPicPr>
          <p:cNvPr id="4" name="图片 4" descr="textimage2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458004"/>
            <a:ext cx="361950" cy="361949"/>
          </a:xfrm>
          <a:prstGeom prst="rect">
            <a:avLst/>
          </a:prstGeom>
        </p:spPr>
      </p:pic>
      <p:pic>
        <p:nvPicPr>
          <p:cNvPr id="5" name="图片 5" descr="textimage2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3852020"/>
            <a:ext cx="361950" cy="361949"/>
          </a:xfrm>
          <a:prstGeom prst="rect">
            <a:avLst/>
          </a:prstGeom>
        </p:spPr>
      </p:pic>
      <p:pic>
        <p:nvPicPr>
          <p:cNvPr id="6" name="图片 6" descr="textimage29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4355947"/>
            <a:ext cx="361950" cy="361949"/>
          </a:xfrm>
          <a:prstGeom prst="rect">
            <a:avLst/>
          </a:prstGeom>
        </p:spPr>
      </p:pic>
      <p:pic>
        <p:nvPicPr>
          <p:cNvPr id="7" name="图片 7" descr="textimage30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5363699"/>
            <a:ext cx="361950" cy="361950"/>
          </a:xfrm>
          <a:prstGeom prst="rect">
            <a:avLst/>
          </a:prstGeom>
        </p:spPr>
      </p:pic>
      <p:pic>
        <p:nvPicPr>
          <p:cNvPr id="8" name="图片 8" descr="textimage3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50" y="5363699"/>
            <a:ext cx="361950" cy="36195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68000" y="64800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.利用电流表、电压表判断电路故障的方法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237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4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    (多选)如图,电源内阻不能忽略,电流表和电压表均为理想电表,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,下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列说法中正确的是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短路,电流表示数变小,电压表示数变小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断路,电流表示数变大,电压表示数为零</a:t>
            </a:r>
            <a:endParaRPr lang="zh-CN" altLang="en-US" dirty="0"/>
          </a:p>
        </p:txBody>
      </p:sp>
      <p:pic>
        <p:nvPicPr>
          <p:cNvPr id="3" name="图片 3" descr="textimage32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8540" y="1705757"/>
            <a:ext cx="2551777" cy="237457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2848765"/>
            <a:ext cx="11831400" cy="1125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短路,电流表示数变小,电压表示数为零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断路,电流表示数变小,电压表示数变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大 </a:t>
            </a:r>
            <a:endParaRPr lang="zh-CN" altLang="en-US" dirty="0"/>
          </a:p>
        </p:txBody>
      </p:sp>
      <p:sp>
        <p:nvSpPr>
          <p:cNvPr id="5" name="文本框 8"/>
          <p:cNvSpPr txBox="1"/>
          <p:nvPr/>
        </p:nvSpPr>
        <p:spPr>
          <a:xfrm>
            <a:off x="3298012" y="1277129"/>
            <a:ext cx="7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8224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解析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    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短路,并联电阻变小,总电阻变小,总电流变大,内电压变大,路端电压变小,流过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的电流变小,电流表示数变小,流过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的电流变大,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两端电压变大,电压表示数变大,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A</a:t>
            </a:r>
            <a:br>
              <a:rPr dirty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断路,并联电阻变大,总电阻变大,总电流变小,内电压变小,路端电压变大,流过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的电流变大,电流表示数变大,流过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的电流减小为零,电压表示数为零,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B正确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短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路,总电阻变小,总电流变大,内电压变大,路端电压变小,流过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的电流变小,电流表示数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变小,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两端电压为零,电压表示数为零,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C正确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4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断路,总电阻变大,总电流变小,内电</a:t>
            </a:r>
            <a:br>
              <a:rPr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压变小,路端电压变大,电流表示数变大,电压表示数变大,</a:t>
            </a:r>
            <a:r>
              <a:rPr lang="zh-CN" altLang="en-US" sz="2410" kern="0" dirty="0" smtClean="0">
                <a:solidFill>
                  <a:srgbClr val="C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D错误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/>
              <a:ea typeface="楷体" panose="02010609060101010101" pitchFamily="49" charset="-122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6595" y="2469801"/>
            <a:ext cx="2121315" cy="85958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5024628" y="2469801"/>
            <a:ext cx="6172034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电学实验基础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73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一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、常用仪器的使用及读数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.游标卡尺的使用和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读数</a:t>
            </a:r>
            <a:br>
              <a:rPr lang="en-US" altLang="zh-CN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1)原理:利用主尺的单位刻度(1 mm)与游标尺的单位刻度之间固定的微量差值制成。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不管游标尺上有多少个小等分刻度,它的总长度比主尺上同样多数目的小等分刻度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总长度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小1 mm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33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3698" y="1848633"/>
            <a:ext cx="6143668" cy="2735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2250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2)精度:10分度对应0.1 mm,20分度对应0.05 mm,50分度对应0.02 mm。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(3)读数:若用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表示由主尺上读出的整毫米数,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表示游标尺上与主尺上某一刻度线对齐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的格数,则记录结果为(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精度)(mm)。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2.螺旋测微器的使用和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读数</a:t>
            </a:r>
            <a:r>
              <a:rPr lang="zh-CN" altLang="en-US" b="1" dirty="0" smtClean="0"/>
              <a:t> </a:t>
            </a:r>
            <a:endParaRPr lang="zh-CN" altLang="en-US" dirty="0"/>
          </a:p>
        </p:txBody>
      </p:sp>
      <p:pic>
        <p:nvPicPr>
          <p:cNvPr id="3" name="图片 3" descr="textimage34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946" y="3134517"/>
            <a:ext cx="6294948" cy="2570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625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(1)原理:固定刻度的螺距为0.5 mm,即旋钮每旋转一周,测微螺杆前进或后退0.5 mm,而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可动刻度上有50个等分刻度,每转动一小格,测微螺杆前进或后退0.01 mm。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读数时估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读到毫米的千分位上,因此,螺旋测微器又称为千分尺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(2)读数:测量值(mm)=固定刻度数(mm)(注意判断半毫米刻度线是否露出)+可动刻度数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(估读一位)</a:t>
            </a:r>
            <a:r>
              <a:rPr lang="zh-CN" altLang="en-US" sz="2410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0.01(mm)。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3.电流表、电压表的读数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(1)量程为0~3 V的电压表和量程为0~3 A的电流表读数方法相同,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此量程下的精度分别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是0.1 V和0.1 A,需估读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,看清楚指针的实际位置,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读到小数点后面两位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(2)对于0~15 V量程的电压表,精度是0.5 V,在读数时只要求读到小数点后面一位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(3)对于0~0.6 A量程的电流表,精度是0.02 A,在读数时只要求读到小数点后面两位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29542"/>
            <a:ext cx="11831400" cy="1125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、测量电路和控制电路的选择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1.电流表的内接法和外接法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615426"/>
          <a:ext cx="11268000" cy="4448049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内接法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外接法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电路图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235" kern="0" spc="12963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6235" kern="0" spc="12963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5715" kern="0" spc="1086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5715" kern="0" spc="1086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选择条件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NEU-BZ" pitchFamily="65" charset="-122"/>
                          <a:ea typeface="NEU-BZ" pitchFamily="65" charset="-122"/>
                        </a:rPr>
                        <a:t>≫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或R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&gt;</a:t>
                      </a:r>
                      <a:r>
                        <a:rPr lang="zh-CN" altLang="en-US" sz="1905" kern="0" spc="416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1905" kern="0" spc="4168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NEU-BZ" pitchFamily="65" charset="-122"/>
                          <a:ea typeface="NEU-BZ" pitchFamily="65" charset="-122"/>
                        </a:rPr>
                        <a:t>≪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或R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&lt;</a:t>
                      </a:r>
                      <a:r>
                        <a:rPr lang="zh-CN" altLang="en-US" sz="1905" kern="0" spc="416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1905" kern="0" spc="4168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误差原因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电流表分压,U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测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+U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endParaRPr lang="zh-CN" altLang="en-US" sz="1515" i="1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电压表分流,I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测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+I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endParaRPr lang="zh-CN" altLang="en-US" sz="1515" i="1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电阻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测量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值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7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测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950" kern="0" spc="19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+R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&gt;R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,测量值大于真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7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实值(“大内偏大”)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7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测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950" kern="0" spc="19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735" kern="0" spc="386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&lt;R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,测量值小于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37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真实值(“小外偏小”)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35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000" y="2298910"/>
            <a:ext cx="1573400" cy="1173904"/>
          </a:xfrm>
          <a:prstGeom prst="rect">
            <a:avLst/>
          </a:prstGeom>
        </p:spPr>
      </p:pic>
      <p:pic>
        <p:nvPicPr>
          <p:cNvPr id="5" name="图片 4" descr="textimage3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738" y="2207484"/>
            <a:ext cx="1358287" cy="1075567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671816" y="3767199"/>
          <a:ext cx="7715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Equation" r:id="rId3" imgW="20421600" imgH="9448800" progId="">
                  <p:embed/>
                </p:oleObj>
              </mc:Choice>
              <mc:Fallback>
                <p:oleObj name="Equation" r:id="rId3" imgW="20421600" imgH="9448800" progId="">
                  <p:embed/>
                  <p:pic>
                    <p:nvPicPr>
                      <p:cNvPr id="0" name="图片 307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1816" y="3767199"/>
                        <a:ext cx="771525" cy="352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9427816" y="3767199"/>
          <a:ext cx="771524" cy="35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5" imgW="20421600" imgH="9448800" progId="">
                  <p:embed/>
                </p:oleObj>
              </mc:Choice>
              <mc:Fallback>
                <p:oleObj name="Equation" r:id="rId5" imgW="20421600" imgH="9448800" progId="">
                  <p:embed/>
                  <p:pic>
                    <p:nvPicPr>
                      <p:cNvPr id="0" name="图片 3072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27816" y="3767199"/>
                        <a:ext cx="771524" cy="3524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727674" y="4930323"/>
          <a:ext cx="400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7" imgW="10668000" imgH="17373600" progId="">
                  <p:embed/>
                </p:oleObj>
              </mc:Choice>
              <mc:Fallback>
                <p:oleObj name="Equation" r:id="rId7" imgW="10668000" imgH="17373600" progId="">
                  <p:embed/>
                  <p:pic>
                    <p:nvPicPr>
                      <p:cNvPr id="0" name="图片 3072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7674" y="4930323"/>
                        <a:ext cx="4000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8483674" y="4930323"/>
          <a:ext cx="400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9" imgW="10668000" imgH="17373600" progId="">
                  <p:embed/>
                </p:oleObj>
              </mc:Choice>
              <mc:Fallback>
                <p:oleObj name="Equation" r:id="rId9" imgW="10668000" imgH="17373600" progId="">
                  <p:embed/>
                  <p:pic>
                    <p:nvPicPr>
                      <p:cNvPr id="0" name="图片 3072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83674" y="4930323"/>
                        <a:ext cx="4000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9027874" y="4957112"/>
          <a:ext cx="83819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11" imgW="22250400" imgH="16154400" progId="">
                  <p:embed/>
                </p:oleObj>
              </mc:Choice>
              <mc:Fallback>
                <p:oleObj name="Equation" r:id="rId11" imgW="22250400" imgH="16154400" progId="">
                  <p:embed/>
                  <p:pic>
                    <p:nvPicPr>
                      <p:cNvPr id="0" name="图片 3072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27874" y="4957112"/>
                        <a:ext cx="838199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2195525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112114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修正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方法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真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470" kern="0" spc="3978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2470" kern="0" spc="-446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-R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endParaRPr lang="zh-CN" altLang="en-US" sz="1515" i="1" kern="0" baseline="-1500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真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=</a:t>
                      </a:r>
                      <a:r>
                        <a:rPr lang="zh-CN" altLang="en-US" sz="3405" kern="0" spc="1921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3405" kern="0" spc="1921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07438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备注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表格中的实验条件:电流表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和电压表</a:t>
                      </a:r>
                      <a:r>
                        <a:rPr lang="zh-CN" altLang="en-US" sz="2010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均是实际电表,且知道R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、R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A</a:t>
                      </a:r>
                      <a:b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和R</a:t>
                      </a:r>
                      <a:r>
                        <a:rPr lang="zh-CN" altLang="en-US" sz="1515" i="1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V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的近似值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 hMerge="1">
                  <a:tcPr marL="45720" marR="45720"/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738432" y="1415781"/>
          <a:ext cx="819149" cy="55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Equation" r:id="rId1" imgW="21640800" imgH="14630400" progId="">
                  <p:embed/>
                </p:oleObj>
              </mc:Choice>
              <mc:Fallback>
                <p:oleObj name="Equation" r:id="rId1" imgW="21640800" imgH="14630400" progId="">
                  <p:embed/>
                  <p:pic>
                    <p:nvPicPr>
                      <p:cNvPr id="0" name="图片 3174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38432" y="1415781"/>
                        <a:ext cx="819149" cy="5524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701732" y="1415781"/>
          <a:ext cx="257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3" imgW="6705600" imgH="14630400" progId="">
                  <p:embed/>
                </p:oleObj>
              </mc:Choice>
              <mc:Fallback>
                <p:oleObj name="Equation" r:id="rId3" imgW="6705600" imgH="14630400" progId="">
                  <p:embed/>
                  <p:pic>
                    <p:nvPicPr>
                      <p:cNvPr id="0" name="图片 3174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1732" y="1415781"/>
                        <a:ext cx="257175" cy="552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494432" y="1528180"/>
          <a:ext cx="676274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Equation" r:id="rId5" imgW="17983200" imgH="23774400" progId="">
                  <p:embed/>
                </p:oleObj>
              </mc:Choice>
              <mc:Fallback>
                <p:oleObj name="Equation" r:id="rId5" imgW="17983200" imgH="23774400" progId="">
                  <p:embed/>
                  <p:pic>
                    <p:nvPicPr>
                      <p:cNvPr id="0" name="图片 3174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94432" y="1528180"/>
                        <a:ext cx="676274" cy="895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5534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典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例</a:t>
            </a: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　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安培提出了著名的分子电流假说,根据这一假说,电子绕核运动可等效为一环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形电流。设电荷量为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的电子以速率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绕原子核沿顺时针方向做半径为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的匀速圆周运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动,关于该环形电流的说法,正确的是</a:t>
            </a:r>
            <a:r>
              <a:rPr lang="zh-CN" altLang="en-US" sz="1885" kern="0" spc="52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　    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A.电流大小为</a:t>
            </a:r>
            <a:r>
              <a:rPr lang="zh-CN" altLang="en-US" sz="3090" kern="0" spc="9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,电流方向为顺时针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B.电流大小为</a:t>
            </a:r>
            <a:r>
              <a:rPr lang="zh-CN" altLang="en-US" sz="3090" kern="0" spc="-5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,电流方向为顺时针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C.电流大小为</a:t>
            </a:r>
            <a:r>
              <a:rPr lang="zh-CN" altLang="en-US" sz="3090" kern="0" spc="96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,电流方向为逆时针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D.电流大小为</a:t>
            </a:r>
            <a:r>
              <a:rPr lang="zh-CN" altLang="en-US" sz="3090" kern="0" spc="-5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,电流方向为逆时针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295483" y="2477077"/>
          <a:ext cx="5143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1" imgW="13716000" imgH="17373600" progId="">
                  <p:embed/>
                </p:oleObj>
              </mc:Choice>
              <mc:Fallback>
                <p:oleObj name="Equation" r:id="rId1" imgW="13716000" imgH="17373600" progId="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95483" y="2477077"/>
                        <a:ext cx="5143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278599" y="3196290"/>
          <a:ext cx="3238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8534400" imgH="17373600" progId="">
                  <p:embed/>
                </p:oleObj>
              </mc:Choice>
              <mc:Fallback>
                <p:oleObj name="Equation" r:id="rId3" imgW="8534400" imgH="17373600" progId="">
                  <p:embed/>
                  <p:pic>
                    <p:nvPicPr>
                      <p:cNvPr id="0" name="图片 307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8599" y="3196290"/>
                        <a:ext cx="3238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278599" y="3915502"/>
          <a:ext cx="5143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5" imgW="13716000" imgH="17373600" progId="">
                  <p:embed/>
                </p:oleObj>
              </mc:Choice>
              <mc:Fallback>
                <p:oleObj name="Equation" r:id="rId5" imgW="13716000" imgH="17373600" progId="">
                  <p:embed/>
                  <p:pic>
                    <p:nvPicPr>
                      <p:cNvPr id="0" name="图片 307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8599" y="3915502"/>
                        <a:ext cx="5143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295483" y="4634715"/>
          <a:ext cx="3238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7" imgW="8534400" imgH="17373600" progId="">
                  <p:embed/>
                </p:oleObj>
              </mc:Choice>
              <mc:Fallback>
                <p:oleObj name="Equation" r:id="rId7" imgW="8534400" imgH="17373600" progId="">
                  <p:embed/>
                  <p:pic>
                    <p:nvPicPr>
                      <p:cNvPr id="0" name="图片 3076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95483" y="4634715"/>
                        <a:ext cx="3238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8"/>
          <p:cNvSpPr txBox="1"/>
          <p:nvPr/>
        </p:nvSpPr>
        <p:spPr>
          <a:xfrm>
            <a:off x="5726904" y="1920071"/>
            <a:ext cx="38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2.滑动变阻器的两种接法</a:t>
            </a:r>
            <a:endParaRPr lang="zh-CN" altLang="en-US" b="1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68000" y="1260000"/>
          <a:ext cx="11268000" cy="4993524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60919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 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限流式接法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分压式接法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3556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电路图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825" kern="0" spc="14175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6825" kern="0" spc="14175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6890" kern="0" spc="1411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6890" kern="0" spc="1411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07438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理解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连入电路的部分与R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串联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全部连入电路中,R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与R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的aP部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分并联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07438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滑动变阻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器的接法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“一上一下”接法,滑片初始位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置置于连入电路阻值最大处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“一上两下”接法,滑片初始位</a:t>
                      </a:r>
                      <a:b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</a:b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置置于R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支路短路处(即a端)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pic>
        <p:nvPicPr>
          <p:cNvPr id="4" name="图片 3" descr="textimage37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6000" y="2042034"/>
            <a:ext cx="2667000" cy="1990725"/>
          </a:xfrm>
          <a:prstGeom prst="rect">
            <a:avLst/>
          </a:prstGeom>
        </p:spPr>
      </p:pic>
      <p:pic>
        <p:nvPicPr>
          <p:cNvPr id="5" name="图片 4" descr="textimage3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000" y="2022983"/>
            <a:ext cx="2667000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468000" y="1260000"/>
          <a:ext cx="11268000" cy="4153534"/>
        </p:xfrm>
        <a:graphic>
          <a:graphicData uri="http://schemas.openxmlformats.org/drawingml/2006/table">
            <a:tbl>
              <a:tblPr/>
              <a:tblGrid>
                <a:gridCol w="3756000"/>
                <a:gridCol w="3756000"/>
                <a:gridCol w="3756000"/>
              </a:tblGrid>
              <a:tr h="153957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两端电压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调节范围(忽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略电源内阻)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25" kern="0" spc="562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E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≤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≤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E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≤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U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≤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E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53957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R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中电流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调节范围(忽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略电源内阻)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625" kern="0" spc="562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≤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≤</a:t>
                      </a:r>
                      <a:r>
                        <a:rPr lang="zh-CN" altLang="en-US" sz="2625" kern="0" spc="7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625" kern="0" spc="7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0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≤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I</a:t>
                      </a:r>
                      <a:r>
                        <a:rPr lang="zh-CN" altLang="en-US" sz="1515" kern="0" baseline="-1500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x</a:t>
                      </a: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黑体" panose="02010609060101010101" pitchFamily="65" charset="-122"/>
                          <a:ea typeface="华文细黑" panose="02010600040101010101" pitchFamily="65" charset="-122"/>
                        </a:rPr>
                        <a:t>≤</a:t>
                      </a:r>
                      <a:r>
                        <a:rPr lang="zh-CN" altLang="en-US" sz="2625" kern="0" spc="72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 </a:t>
                      </a:r>
                      <a:endParaRPr lang="zh-CN" altLang="en-US" sz="2625" kern="0" spc="72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  <a:tr h="107438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特点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电路能耗小,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接线简单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调压范围大,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2010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华文细黑" panose="02010600040101010101" pitchFamily="65" charset="-122"/>
                        </a:rPr>
                        <a:t>能从0开始</a:t>
                      </a:r>
                      <a:endParaRPr lang="zh-CN" altLang="en-US" sz="2010" kern="0" dirty="0" smtClean="0">
                        <a:solidFill>
                          <a:srgbClr val="000000"/>
                        </a:solidFill>
                        <a:latin typeface="Times New Roman" panose="02020603050405020304" pitchFamily="65" charset="-122"/>
                        <a:ea typeface="华文细黑" panose="02010600040101010101" pitchFamily="65" charset="-122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296000" y="1483333"/>
          <a:ext cx="1047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Equation" r:id="rId1" imgW="27736800" imgH="16154400" progId="">
                  <p:embed/>
                </p:oleObj>
              </mc:Choice>
              <mc:Fallback>
                <p:oleObj name="Equation" r:id="rId1" imgW="27736800" imgH="16154400" progId="">
                  <p:embed/>
                  <p:pic>
                    <p:nvPicPr>
                      <p:cNvPr id="0" name="图片 327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96000" y="1483333"/>
                        <a:ext cx="1047750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296000" y="3022909"/>
          <a:ext cx="1047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3" imgW="27736800" imgH="16154400" progId="">
                  <p:embed/>
                </p:oleObj>
              </mc:Choice>
              <mc:Fallback>
                <p:oleObj name="Equation" r:id="rId3" imgW="27736800" imgH="16154400" progId="">
                  <p:embed/>
                  <p:pic>
                    <p:nvPicPr>
                      <p:cNvPr id="0" name="图片 3276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6000" y="3022909"/>
                        <a:ext cx="1047750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003966" y="3022909"/>
          <a:ext cx="34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5" imgW="9144000" imgH="16154400" progId="">
                  <p:embed/>
                </p:oleObj>
              </mc:Choice>
              <mc:Fallback>
                <p:oleObj name="Equation" r:id="rId5" imgW="9144000" imgH="16154400" progId="">
                  <p:embed/>
                  <p:pic>
                    <p:nvPicPr>
                      <p:cNvPr id="0" name="图片 3277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3966" y="3022909"/>
                        <a:ext cx="342900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840016" y="2985979"/>
          <a:ext cx="34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Equation" r:id="rId7" imgW="9144000" imgH="16154400" progId="">
                  <p:embed/>
                </p:oleObj>
              </mc:Choice>
              <mc:Fallback>
                <p:oleObj name="Equation" r:id="rId7" imgW="9144000" imgH="16154400" progId="">
                  <p:embed/>
                  <p:pic>
                    <p:nvPicPr>
                      <p:cNvPr id="0" name="图片 3277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40016" y="2985979"/>
                        <a:ext cx="342900" cy="609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094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3.滑动变阻器两种接法的选择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(1)采用限流式接法,电路结构简单、耗能少,优先使用限流式。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滑动变阻器必须采用分压式接法的几种情况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: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要求电压表能从零开始读数,或要求电压(电流)测量范围尽可能大时;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当待测电阻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NEU-BZ" pitchFamily="65" charset="-122"/>
                <a:ea typeface="NEU-BZ" pitchFamily="65" charset="-122"/>
              </a:rPr>
              <a:t>≫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0max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时(限流式接法滑动变阻器几乎不起作用);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③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采用限流式接法,电路中的最小电流仍超过电路中电表、电阻允许的最大电流时。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三、电学实验设计及仪器选择的“三原则”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1.安全性: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确保电源、电阻和电表都不会过载,例如电流表或电压表量程一定要大于被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测电流或电压的最大值。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3431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2.精确性: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判断选用多大量程的电表时,应考虑尽可能减小测量误差,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对于电压表或电流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表,应使指针偏转到满刻度的</a:t>
            </a:r>
            <a:r>
              <a:rPr lang="zh-CN" altLang="en-US" sz="5175" u="sng" kern="0" spc="-36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到</a:t>
            </a:r>
            <a:r>
              <a:rPr lang="zh-CN" altLang="en-US" sz="5175" u="sng" kern="0" spc="-345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范围内,多用电表选用电阻挡时,应尽可能使指针指</a:t>
            </a:r>
            <a:br>
              <a:rPr dirty="0"/>
            </a:b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在中间刻度附近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3.可调性: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选用滑动变阻器时,应考虑对外供电电压的变化范围既能满足实验要求,又能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实现调节时电表的示数变化明显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221500" y="1490812"/>
          <a:ext cx="190023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Equation" r:id="rId1" imgW="5181600" imgH="17373600" progId="">
                  <p:embed/>
                </p:oleObj>
              </mc:Choice>
              <mc:Fallback>
                <p:oleObj name="Equation" r:id="rId1" imgW="5181600" imgH="17373600" progId="">
                  <p:embed/>
                  <p:pic>
                    <p:nvPicPr>
                      <p:cNvPr id="0" name="图片 337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21500" y="1490812"/>
                        <a:ext cx="190023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728001" y="1490812"/>
          <a:ext cx="208121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Equation" r:id="rId3" imgW="5791200" imgH="17373600" progId="">
                  <p:embed/>
                </p:oleObj>
              </mc:Choice>
              <mc:Fallback>
                <p:oleObj name="Equation" r:id="rId3" imgW="5791200" imgH="17373600" progId="">
                  <p:embed/>
                  <p:pic>
                    <p:nvPicPr>
                      <p:cNvPr id="0" name="图片 337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8001" y="1490812"/>
                        <a:ext cx="208121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1317" y="2433733"/>
            <a:ext cx="3004582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26581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导体电阻率的测量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837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、实验原理</a:t>
            </a:r>
            <a:endParaRPr lang="zh-CN" altLang="en-US" b="1" dirty="0"/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电路图如图所示。由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ρ</a:t>
            </a:r>
            <a:r>
              <a:rPr lang="zh-CN" altLang="en-US" sz="3090" kern="0" spc="-1213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ρ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211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,只要测出金属丝长度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、横截面积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和电阻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,即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可</a:t>
            </a:r>
            <a:endParaRPr lang="en-US" altLang="zh-CN" sz="2410" kern="0" dirty="0" smtClean="0">
              <a:solidFill>
                <a:srgbClr val="000000"/>
              </a:solidFill>
              <a:latin typeface="华文细黑" panose="02010600040101010101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求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ρ</a:t>
            </a:r>
            <a:r>
              <a:rPr lang="zh-CN" altLang="en-US" sz="2410" kern="0" dirty="0" smtClean="0">
                <a:solidFill>
                  <a:srgbClr val="000000"/>
                </a:solidFill>
                <a:latin typeface="华文细黑" panose="02010600040101010101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>
              <a:latin typeface="华文细黑" panose="02010600040101010101" pitchFamily="65" charset="-122"/>
              <a:ea typeface="华文细黑" panose="02010600040101010101" pitchFamily="65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730964" y="1277129"/>
          <a:ext cx="2381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Equation" r:id="rId1" imgW="6400800" imgH="17373600" progId="">
                  <p:embed/>
                </p:oleObj>
              </mc:Choice>
              <mc:Fallback>
                <p:oleObj name="Equation" r:id="rId1" imgW="6400800" imgH="17373600" progId="">
                  <p:embed/>
                  <p:pic>
                    <p:nvPicPr>
                      <p:cNvPr id="0" name="Object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30964" y="1277129"/>
                        <a:ext cx="2381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600363" y="1277129"/>
          <a:ext cx="4191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3" imgW="10972800" imgH="17373600" progId="">
                  <p:embed/>
                </p:oleObj>
              </mc:Choice>
              <mc:Fallback>
                <p:oleObj name="Equation" r:id="rId3" imgW="10972800" imgH="17373600" progId="">
                  <p:embed/>
                  <p:pic>
                    <p:nvPicPr>
                      <p:cNvPr id="0" name="Object 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0363" y="1277129"/>
                        <a:ext cx="41910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3" descr="textimage3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524" y="1920071"/>
            <a:ext cx="2173323" cy="1998352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68000" y="4063211"/>
            <a:ext cx="11831400" cy="2250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94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、操作要领及注意事项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如何测金属丝直径和长度:测量直径时应用螺旋测微器在不同位置测量三次,取平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均值;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金属丝长度时应将金属丝拉直,多次测量金属丝接入电路中的有效长度,求其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平均值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如何连接电路:按电路图连接;金属丝电阻小,用电流表外接法;闭合开关前,将滑动变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250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阻器的滑片调到接入电路的阻值最大处。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如何测量电压、电流:改变滑动变阻器接入电路的阻值,测得多组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数据。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1.计算</a:t>
            </a:r>
            <a:r>
              <a:rPr lang="zh-CN" altLang="en-US" sz="2410" b="1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b="1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的两种方法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(1)平均值法:用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8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分别算出各次的阻值,再取平均值。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(2)图像法:作出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图像,利用斜率求出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,如图所示。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335" kern="0" spc="1149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40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648" y="4348963"/>
            <a:ext cx="2390775" cy="1895475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863400" y="3035343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Equation" r:id="rId2" imgW="7620000" imgH="17373600" progId="">
                  <p:embed/>
                </p:oleObj>
              </mc:Choice>
              <mc:Fallback>
                <p:oleObj name="Equation" r:id="rId2" imgW="7620000" imgH="17373600" progId="">
                  <p:embed/>
                  <p:pic>
                    <p:nvPicPr>
                      <p:cNvPr id="0" name="图片 3584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63400" y="3035343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400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点拨</a:t>
            </a:r>
            <a:r>
              <a:rPr lang="zh-CN" altLang="en-US" sz="2410" b="1" kern="0" dirty="0" smtClean="0">
                <a:solidFill>
                  <a:srgbClr val="DE0000"/>
                </a:solidFill>
                <a:ea typeface="微软雅黑" panose="020B0503020204020204" pitchFamily="34" charset="-122"/>
              </a:rPr>
              <a:t>提醒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　用图像法求电阻时,要尽量使所描相邻点间的距离大一些,直线要尽可能地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楷体_GB2312" pitchFamily="65" charset="-122"/>
              </a:rPr>
              <a:t>通过较多的点,不在直线上的点均匀分布在直线两侧,个别偏离较远的点应舍去。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2.计算电阻率: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将记录的数据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d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及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的值代入电阻率计算式,得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45" kern="0" spc="93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220" kern="0" spc="293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9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四、误差分析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金属丝直径和长度的测量、读数等人为因素带来误差。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测量电路中电流表与电压表对电阻测量的影响。因为电流表外接,所以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ρ</a:t>
            </a:r>
            <a:br>
              <a:rPr dirty="0"/>
            </a:br>
            <a:r>
              <a:rPr lang="zh-CN" altLang="en-US" sz="3090" kern="0" spc="-121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ρ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ρ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lvl="0" eaLnBrk="0" latinLnBrk="1" hangingPunct="0">
              <a:lnSpc>
                <a:spcPct val="150000"/>
              </a:lnSpc>
              <a:spcBef>
                <a:spcPts val="40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通电电流过大,时间过长,使金属丝发热,电阻率随之变化带来误差。每次读完电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表示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40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数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后要快速断开电源,调好滑片位置再闭合开关读下一组数据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9017317" y="1815035"/>
          <a:ext cx="5048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Equation" r:id="rId1" imgW="13411200" imgH="17373600" progId="">
                  <p:embed/>
                </p:oleObj>
              </mc:Choice>
              <mc:Fallback>
                <p:oleObj name="Equation" r:id="rId1" imgW="13411200" imgH="17373600" progId="">
                  <p:embed/>
                  <p:pic>
                    <p:nvPicPr>
                      <p:cNvPr id="0" name="图片 3686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17317" y="1815035"/>
                        <a:ext cx="504825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9694715" y="1777195"/>
          <a:ext cx="781049" cy="69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3" imgW="20726400" imgH="18288000" progId="">
                  <p:embed/>
                </p:oleObj>
              </mc:Choice>
              <mc:Fallback>
                <p:oleObj name="Equation" r:id="rId3" imgW="20726400" imgH="18288000" progId="">
                  <p:embed/>
                  <p:pic>
                    <p:nvPicPr>
                      <p:cNvPr id="0" name="图片 368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94715" y="1777195"/>
                        <a:ext cx="781049" cy="6953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68000" y="4277525"/>
          <a:ext cx="238124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Equation" r:id="rId5" imgW="6400800" imgH="17373600" progId="">
                  <p:embed/>
                </p:oleObj>
              </mc:Choice>
              <mc:Fallback>
                <p:oleObj name="Equation" r:id="rId5" imgW="6400800" imgH="17373600" progId="">
                  <p:embed/>
                  <p:pic>
                    <p:nvPicPr>
                      <p:cNvPr id="0" name="图片 3686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000" y="4277525"/>
                        <a:ext cx="238124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890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五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、改进方案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如图所示,将电路图进行更改,这样消去了电流表对电阻测量的影响,消除了系统误差。</a:t>
            </a:r>
            <a:br>
              <a:rPr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根据</a:t>
            </a:r>
            <a:r>
              <a:rPr lang="zh-CN" altLang="en-US" sz="3315" kern="0" spc="-617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,将电压表改接在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两端有</a:t>
            </a:r>
            <a:r>
              <a:rPr lang="zh-CN" altLang="en-US" sz="3315" kern="0" spc="-317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,得出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r>
              <a:rPr lang="zh-CN" altLang="en-US" sz="3315" kern="0" spc="-617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-</a:t>
            </a:r>
            <a:r>
              <a:rPr lang="zh-CN" altLang="en-US" sz="3315" kern="0" spc="-317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" name="图片 3" descr="textimage41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6706" y="2634451"/>
            <a:ext cx="2278784" cy="2049990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080000" y="1848633"/>
          <a:ext cx="342899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Equation" r:id="rId2" imgW="9144000" imgH="19202400" progId="">
                  <p:embed/>
                </p:oleObj>
              </mc:Choice>
              <mc:Fallback>
                <p:oleObj name="Equation" r:id="rId2" imgW="9144000" imgH="19202400" progId="">
                  <p:embed/>
                  <p:pic>
                    <p:nvPicPr>
                      <p:cNvPr id="0" name="图片 3788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0000" y="1848633"/>
                        <a:ext cx="342899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493615" y="1848633"/>
          <a:ext cx="38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4" imgW="10058400" imgH="19202400" progId="">
                  <p:embed/>
                </p:oleObj>
              </mc:Choice>
              <mc:Fallback>
                <p:oleObj name="Equation" r:id="rId4" imgW="10058400" imgH="19202400" progId="">
                  <p:embed/>
                  <p:pic>
                    <p:nvPicPr>
                      <p:cNvPr id="0" name="图片 3788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93615" y="1848633"/>
                        <a:ext cx="3810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886216" y="1848633"/>
          <a:ext cx="342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tion" r:id="rId6" imgW="9144000" imgH="19202400" progId="">
                  <p:embed/>
                </p:oleObj>
              </mc:Choice>
              <mc:Fallback>
                <p:oleObj name="Equation" r:id="rId6" imgW="9144000" imgH="19202400" progId="">
                  <p:embed/>
                  <p:pic>
                    <p:nvPicPr>
                      <p:cNvPr id="0" name="图片 3789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86216" y="1848633"/>
                        <a:ext cx="3429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9331016" y="1848633"/>
          <a:ext cx="380999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Equation" r:id="rId8" imgW="10058400" imgH="19202400" progId="">
                  <p:embed/>
                </p:oleObj>
              </mc:Choice>
              <mc:Fallback>
                <p:oleObj name="Equation" r:id="rId8" imgW="10058400" imgH="19202400" progId="">
                  <p:embed/>
                  <p:pic>
                    <p:nvPicPr>
                      <p:cNvPr id="0" name="图片 37891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31016" y="1848633"/>
                        <a:ext cx="380999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1317" y="2433733"/>
            <a:ext cx="3004582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20137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测量电阻的几种方法</a:t>
            </a:r>
            <a:endParaRPr lang="zh-CN" altLang="en-US" sz="5000" b="1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>
          <a:xfrm>
            <a:off x="468000" y="648000"/>
            <a:ext cx="11831400" cy="1268937"/>
            <a:chOff x="468000" y="648000"/>
            <a:chExt cx="11831400" cy="1268937"/>
          </a:xfrm>
        </p:grpSpPr>
        <p:sp>
          <p:nvSpPr>
            <p:cNvPr id="2" name="TextBox 2"/>
            <p:cNvSpPr txBox="1"/>
            <p:nvPr/>
          </p:nvSpPr>
          <p:spPr>
            <a:xfrm>
              <a:off x="468000" y="648000"/>
              <a:ext cx="11831400" cy="12689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410" b="1" kern="0" dirty="0" smtClean="0">
                  <a:solidFill>
                    <a:srgbClr val="DE0000"/>
                  </a:solidFill>
                  <a:ea typeface="微软雅黑" panose="020B0503020204020204" pitchFamily="34" charset="-122"/>
                </a:rPr>
                <a:t>解析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　电子做圆周运动的周期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T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090" kern="0" spc="961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,由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I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090" kern="0" spc="-1063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得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I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=</a:t>
              </a:r>
              <a:r>
                <a:rPr lang="zh-CN" altLang="en-US" sz="3090" kern="0" spc="961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,电子带负电,电流的方向与电子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运动方向相反,故电流方向为逆时针,</a:t>
              </a:r>
              <a:r>
                <a:rPr lang="zh-CN" altLang="en-US" sz="2410" kern="0" dirty="0" smtClean="0">
                  <a:solidFill>
                    <a:srgbClr val="C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C正确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楷体" panose="02010609060101010101" pitchFamily="49" charset="-122"/>
                  <a:sym typeface="Times New Roman" panose="02020603050405020304"/>
                </a:rPr>
                <a:t>。</a:t>
              </a:r>
              <a:endParaRPr lang="zh-CN" altLang="en-US" dirty="0">
                <a:latin typeface="Times New Roman" panose="02020603050405020304"/>
                <a:ea typeface="楷体" panose="02010609060101010101" pitchFamily="49" charset="-122"/>
                <a:sym typeface="Times New Roman" panose="02020603050405020304"/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4786798" y="777063"/>
            <a:ext cx="51434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Equation" r:id="rId1" imgW="13716000" imgH="17373600" progId="">
                    <p:embed/>
                  </p:oleObj>
                </mc:Choice>
                <mc:Fallback>
                  <p:oleObj name="Equation" r:id="rId1" imgW="13716000" imgH="17373600" progId="">
                    <p:embed/>
                    <p:pic>
                      <p:nvPicPr>
                        <p:cNvPr id="0" name="Object 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786798" y="777063"/>
                          <a:ext cx="514349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5958122" y="777063"/>
            <a:ext cx="257175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3" imgW="6705600" imgH="17373600" progId="">
                    <p:embed/>
                  </p:oleObj>
                </mc:Choice>
                <mc:Fallback>
                  <p:oleObj name="Equation" r:id="rId3" imgW="6705600" imgH="17373600" progId="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58122" y="777063"/>
                          <a:ext cx="257175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6795770" y="777063"/>
            <a:ext cx="51434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Equation" r:id="rId5" imgW="13716000" imgH="17373600" progId="">
                    <p:embed/>
                  </p:oleObj>
                </mc:Choice>
                <mc:Fallback>
                  <p:oleObj name="Equation" r:id="rId5" imgW="13716000" imgH="17373600" progId="">
                    <p:embed/>
                    <p:pic>
                      <p:nvPicPr>
                        <p:cNvPr id="0" name="Object 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795770" y="777063"/>
                          <a:ext cx="514349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76997"/>
            <a:ext cx="11831400" cy="578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一、伏安法测电阻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1.实验原理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根据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090" kern="0" spc="-8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,用如图所示的电路测出电压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,即可得出电阻的阻值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.操作要领及注意事项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(1)如何连接电路:确定电流表、电压表的量程,多采用电流表外接法,滑动变阻器多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采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用分压式接法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同时把滑动变阻器的滑片调节到最左端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电路参考实验原理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使闭合开</a:t>
            </a:r>
            <a:br>
              <a:rPr lang="zh-CN" altLang="en-US" dirty="0" smtClean="0">
                <a:solidFill>
                  <a:prstClr val="black"/>
                </a:solidFill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关后</a:t>
            </a:r>
            <a:r>
              <a:rPr lang="en-US" altLang="zh-CN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两端电压最小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接线经检查无误后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闭合开关</a:t>
            </a:r>
            <a: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42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2524" y="2134385"/>
            <a:ext cx="1797085" cy="1728552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436262" y="1514500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Equation" r:id="rId2" imgW="7620000" imgH="17373600" progId="">
                  <p:embed/>
                </p:oleObj>
              </mc:Choice>
              <mc:Fallback>
                <p:oleObj name="Equation" r:id="rId2" imgW="7620000" imgH="17373600" progId="">
                  <p:embed/>
                  <p:pic>
                    <p:nvPicPr>
                      <p:cNvPr id="0" name="图片 3891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36262" y="1514500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91311"/>
            <a:ext cx="11831400" cy="2806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2)如何测量与记录数据:移动滑动变阻器的滑片,测出12组左右不同的电压值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和对应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电流值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,并将测量数据填入表格中。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建立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坐标系,描点,用平滑的曲线连接起来,如图所示,就得到电阻的伏安特性曲线。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(坐标系纵轴和横轴的标度要适中,以使所描图线充分占据整个坐标纸为宜)</a:t>
            </a:r>
            <a:endParaRPr lang="zh-CN" altLang="en-US" dirty="0"/>
          </a:p>
        </p:txBody>
      </p:sp>
      <p:pic>
        <p:nvPicPr>
          <p:cNvPr id="3" name="图片 3" descr="textimage43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5334" y="3348831"/>
            <a:ext cx="2857520" cy="193361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5349095"/>
            <a:ext cx="11831400" cy="1125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91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.误差分析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由于电压表、电流表不是理想电表,电表内阻对电路的影响会带来系统误差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25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、差值法测电阻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1.电流表差值法(如图所示)</a:t>
            </a:r>
            <a:endParaRPr lang="zh-CN" altLang="en-US" dirty="0"/>
          </a:p>
        </p:txBody>
      </p:sp>
      <p:pic>
        <p:nvPicPr>
          <p:cNvPr id="4" name="图片 3" descr="textimage44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648" y="1277129"/>
            <a:ext cx="1820951" cy="196884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468000" y="3277393"/>
            <a:ext cx="11831400" cy="2459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89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1)基本原理:通过定值电阻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,电流表A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两端的电压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。本质是将其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中一个电流表当作或者改作电压表进行使用。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(2)可测物理量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若已知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,可求得电流表A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的内阻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315" kern="0" spc="613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;若已知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,可求得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315" kern="0" spc="245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137374" y="5049530"/>
          <a:ext cx="1200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Equation" r:id="rId2" imgW="31699200" imgH="19202400" progId="">
                  <p:embed/>
                </p:oleObj>
              </mc:Choice>
              <mc:Fallback>
                <p:oleObj name="Equation" r:id="rId2" imgW="31699200" imgH="19202400" progId="">
                  <p:embed/>
                  <p:pic>
                    <p:nvPicPr>
                      <p:cNvPr id="0" name="图片 39936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37374" y="5049530"/>
                        <a:ext cx="120015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958432" y="5049530"/>
          <a:ext cx="7334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Equation" r:id="rId4" imgW="19507200" imgH="19202400" progId="">
                  <p:embed/>
                </p:oleObj>
              </mc:Choice>
              <mc:Fallback>
                <p:oleObj name="Equation" r:id="rId4" imgW="19507200" imgH="19202400" progId="">
                  <p:embed/>
                  <p:pic>
                    <p:nvPicPr>
                      <p:cNvPr id="0" name="图片 3993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58432" y="5049530"/>
                        <a:ext cx="7334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.电压表差值法(如图所示)</a:t>
            </a:r>
            <a:endParaRPr lang="zh-CN" altLang="en-US" b="1" dirty="0"/>
          </a:p>
        </p:txBody>
      </p:sp>
      <p:pic>
        <p:nvPicPr>
          <p:cNvPr id="7" name="图片 3" descr="textimage45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2524" y="991377"/>
            <a:ext cx="2130691" cy="2020483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468000" y="3134517"/>
            <a:ext cx="11831400" cy="2669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98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1)基本原理:定值电阻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(阻值较大)两端的电压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,流过电压表V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br>
              <a:rPr dirty="0"/>
            </a:br>
            <a:r>
              <a:rPr lang="zh-CN" altLang="en-US" sz="3315" kern="0" spc="365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。本质是将其中一个电压表当作或改作电流表使用。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3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(2)可测物理量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若已知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,可求得电压表V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的内阻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315" kern="0" spc="365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;若已知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,可求得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3315" kern="0" spc="365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68000" y="3865957"/>
          <a:ext cx="8858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Equation" r:id="rId2" imgW="23469600" imgH="19202400" progId="">
                  <p:embed/>
                </p:oleObj>
              </mc:Choice>
              <mc:Fallback>
                <p:oleObj name="Equation" r:id="rId2" imgW="23469600" imgH="19202400" progId="">
                  <p:embed/>
                  <p:pic>
                    <p:nvPicPr>
                      <p:cNvPr id="0" name="图片 4096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000" y="3865957"/>
                        <a:ext cx="885825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137374" y="5223890"/>
          <a:ext cx="8858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Equation" r:id="rId4" imgW="23469600" imgH="19202400" progId="">
                  <p:embed/>
                </p:oleObj>
              </mc:Choice>
              <mc:Fallback>
                <p:oleObj name="Equation" r:id="rId4" imgW="23469600" imgH="19202400" progId="">
                  <p:embed/>
                  <p:pic>
                    <p:nvPicPr>
                      <p:cNvPr id="0" name="图片 4096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7374" y="5223890"/>
                        <a:ext cx="8858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8904297" y="5223890"/>
          <a:ext cx="8858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6" imgW="23469600" imgH="19202400" progId="">
                  <p:embed/>
                </p:oleObj>
              </mc:Choice>
              <mc:Fallback>
                <p:oleObj name="Equation" r:id="rId6" imgW="23469600" imgH="19202400" progId="">
                  <p:embed/>
                  <p:pic>
                    <p:nvPicPr>
                      <p:cNvPr id="0" name="图片 4096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04297" y="5223890"/>
                        <a:ext cx="8858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069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三、半偏法测电表内阻</a:t>
            </a:r>
            <a:endParaRPr lang="zh-CN" altLang="en-US" sz="2800" b="1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.半偏法测电流表内阻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(1)实验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电路图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2)实验步骤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按如图所示的电路图连接实物电路。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断开S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,闭合S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,调节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接入电路的阻值,使电流表满偏。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③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保持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接入电路的阻值不变,闭合S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,调节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,使电流表半偏,然后读出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的阻值。</a:t>
            </a:r>
            <a:endParaRPr lang="zh-CN" altLang="en-US" dirty="0"/>
          </a:p>
        </p:txBody>
      </p:sp>
      <p:pic>
        <p:nvPicPr>
          <p:cNvPr id="3" name="图片 3" descr="textimage46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086" y="2134386"/>
            <a:ext cx="2660203" cy="187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110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(3)实验条件: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NEU-BZ" pitchFamily="65" charset="-122"/>
                <a:ea typeface="NEU-BZ" pitchFamily="65" charset="-122"/>
              </a:rPr>
              <a:t>≫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(4)测量结果: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(5)误差分析:当闭合S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时,总电阻减小,总电流增大(大于电流表满偏值),此时电流表半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偏,所以流经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的电流比电流表所在支路的电流大,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,故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A测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2.半偏法测电压表内阻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(1)实验电路图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280" kern="0" spc="1594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47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6772" y="3984300"/>
            <a:ext cx="307657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466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(2)实验步骤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按如图所示的电路图连接实物电路。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将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的阻值调为0,闭合S,调节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滑片位置,使电压表满偏。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③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保持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滑片位置不变,调节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,使电压表半偏,然后读出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(3)实验条件: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NEU-BZ" pitchFamily="65" charset="-122"/>
                <a:ea typeface="NEU-BZ" pitchFamily="65" charset="-122"/>
              </a:rPr>
              <a:t>≪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(4)测量结果:</a:t>
            </a:r>
            <a:r>
              <a:rPr lang="zh-CN" altLang="en-US" sz="2045" kern="0" spc="178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&gt;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(5)误差分析:当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的阻值由0逐渐增大时,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与电压表两端的电压也将增大,当电压表半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偏时,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两端电压大于电压表两端电压,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&gt;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,故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V测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&gt;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V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133817" y="3679024"/>
          <a:ext cx="4857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Equation" r:id="rId1" imgW="12801600" imgH="9448800" progId="">
                  <p:embed/>
                </p:oleObj>
              </mc:Choice>
              <mc:Fallback>
                <p:oleObj name="Equation" r:id="rId1" imgW="12801600" imgH="9448800" progId="">
                  <p:embed/>
                  <p:pic>
                    <p:nvPicPr>
                      <p:cNvPr id="0" name="图片 4198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33817" y="3679024"/>
                        <a:ext cx="485775" cy="352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017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四、等效替代法测电阻</a:t>
            </a:r>
            <a:endParaRPr lang="zh-CN" altLang="en-US" sz="2800" b="1" dirty="0" smtClean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.电流的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“等效替代”</a:t>
            </a:r>
            <a:br>
              <a:rPr lang="en-US" altLang="zh-CN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1)按如图所示的电路图连接好电路,并将电阻箱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的阻值调至最大,滑动变阻器的滑片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置于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2)闭合开关S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,调节滑片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的位置,使电流表指针指在适当的位置,记下此时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电流表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示数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48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2458" y="2491575"/>
            <a:ext cx="3020868" cy="208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276997"/>
            <a:ext cx="11831400" cy="3375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3)断开开关S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,再闭合开关S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,保持滑动变阻器滑片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的位置不变,调节电阻箱,使电流表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的示数仍为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(4)此时电阻箱连入电路的阻值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相等。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2.电压的“等效替代”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(1)按如图所示的电路图连好电路,并将电阻箱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的阻值调至最大,滑动变阻器的滑片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置于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端。</a:t>
            </a:r>
            <a:endParaRPr lang="zh-CN" altLang="en-US" dirty="0"/>
          </a:p>
        </p:txBody>
      </p:sp>
      <p:pic>
        <p:nvPicPr>
          <p:cNvPr id="3" name="图片 3" descr="textimage49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4424" y="3192142"/>
            <a:ext cx="2881156" cy="252210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3588059"/>
            <a:ext cx="11831400" cy="2806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85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2)闭合开关S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,调节滑片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的位置,使电压表指针指在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适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的位置,记下此时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电压表的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示数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(3)断开开关S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,再闭合开关S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,保持滑动变阻器滑片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P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位置</a:t>
            </a:r>
            <a:br>
              <a:rPr lang="en-US" altLang="zh-CN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不变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,调节电阻箱,使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电压表的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示数仍为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(4)此时电阻箱连入电路的阻值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0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相等。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48435"/>
            <a:ext cx="11831400" cy="57863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五、电桥法测电阻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1.操作: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如图甲所示,实验中调节电阻箱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,使灵敏电流计G的示数为0。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2.原理: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G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=0时,有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AB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=0,则</a:t>
            </a:r>
            <a:r>
              <a:rPr lang="zh-CN" altLang="en-US" sz="2010" kern="0" spc="11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010" kern="0" spc="128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010" kern="0" spc="136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;电路可以等效为图乙所示电路。根据欧姆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定律有</a:t>
            </a:r>
            <a:r>
              <a:rPr lang="zh-CN" altLang="en-US" sz="5700" u="sng" kern="0" spc="-21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5700" u="sng" kern="0" spc="-18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5700" u="sng" kern="0" spc="-21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5700" u="sng" kern="0" spc="-18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,由以上两式解得</a:t>
            </a:r>
            <a:r>
              <a:rPr lang="zh-CN" altLang="en-US" sz="2955" kern="0" spc="-25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955" kern="0" spc="-18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,这就是电桥平衡的条件,由该平衡条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92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件可求出被测电阻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x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的阻值。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065" kern="0" spc="736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    </a:t>
            </a:r>
            <a:r>
              <a:rPr lang="zh-CN" altLang="en-US" sz="9065" kern="0" spc="736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3583764" y="3977960"/>
            <a:ext cx="4783950" cy="2400300"/>
            <a:chOff x="468000" y="3755700"/>
            <a:chExt cx="4783950" cy="2400300"/>
          </a:xfrm>
        </p:grpSpPr>
        <p:pic>
          <p:nvPicPr>
            <p:cNvPr id="3" name="图片 3" descr="textimage50.jpe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8000" y="3755700"/>
              <a:ext cx="2085975" cy="2400300"/>
            </a:xfrm>
            <a:prstGeom prst="rect">
              <a:avLst/>
            </a:prstGeom>
          </p:spPr>
        </p:pic>
        <p:pic>
          <p:nvPicPr>
            <p:cNvPr id="4" name="图片 4" descr="textimage51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5975" y="3755700"/>
              <a:ext cx="2085975" cy="2400300"/>
            </a:xfrm>
            <a:prstGeom prst="rect">
              <a:avLst/>
            </a:prstGeom>
          </p:spPr>
        </p:pic>
      </p:grp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045116" y="1654401"/>
          <a:ext cx="400049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Equation" r:id="rId3" imgW="10668000" imgH="9144000" progId="">
                  <p:embed/>
                </p:oleObj>
              </mc:Choice>
              <mc:Fallback>
                <p:oleObj name="Equation" r:id="rId3" imgW="10668000" imgH="9144000" progId="">
                  <p:embed/>
                  <p:pic>
                    <p:nvPicPr>
                      <p:cNvPr id="0" name="图片 4300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5116" y="1654401"/>
                        <a:ext cx="400049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617739" y="1654401"/>
          <a:ext cx="41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Equation" r:id="rId5" imgW="10972800" imgH="9144000" progId="">
                  <p:embed/>
                </p:oleObj>
              </mc:Choice>
              <mc:Fallback>
                <p:oleObj name="Equation" r:id="rId5" imgW="10972800" imgH="9144000" progId="">
                  <p:embed/>
                  <p:pic>
                    <p:nvPicPr>
                      <p:cNvPr id="0" name="图片 4300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7739" y="1654401"/>
                        <a:ext cx="419100" cy="342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113339" y="1654401"/>
          <a:ext cx="428625" cy="34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Equation" r:id="rId7" imgW="11277600" imgH="9144000" progId="">
                  <p:embed/>
                </p:oleObj>
              </mc:Choice>
              <mc:Fallback>
                <p:oleObj name="Equation" r:id="rId7" imgW="11277600" imgH="9144000" progId="">
                  <p:embed/>
                  <p:pic>
                    <p:nvPicPr>
                      <p:cNvPr id="0" name="图片 4301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3339" y="1654401"/>
                        <a:ext cx="428625" cy="342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397430" y="2370091"/>
          <a:ext cx="434340" cy="68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9" imgW="12192000" imgH="19202400" progId="">
                  <p:embed/>
                </p:oleObj>
              </mc:Choice>
              <mc:Fallback>
                <p:oleObj name="Equation" r:id="rId9" imgW="12192000" imgH="19202400" progId="">
                  <p:embed/>
                  <p:pic>
                    <p:nvPicPr>
                      <p:cNvPr id="0" name="图片 4301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97430" y="2370091"/>
                        <a:ext cx="434340" cy="6877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028155" y="2370091"/>
          <a:ext cx="470535" cy="68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Equation" r:id="rId11" imgW="13106400" imgH="19202400" progId="">
                  <p:embed/>
                </p:oleObj>
              </mc:Choice>
              <mc:Fallback>
                <p:oleObj name="Equation" r:id="rId11" imgW="13106400" imgH="19202400" progId="">
                  <p:embed/>
                  <p:pic>
                    <p:nvPicPr>
                      <p:cNvPr id="0" name="图片 4301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28155" y="2370091"/>
                        <a:ext cx="470535" cy="6877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599003" y="2370091"/>
          <a:ext cx="434339" cy="687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13" imgW="12192000" imgH="19202400" progId="">
                  <p:embed/>
                </p:oleObj>
              </mc:Choice>
              <mc:Fallback>
                <p:oleObj name="Equation" r:id="rId13" imgW="12192000" imgH="19202400" progId="">
                  <p:embed/>
                  <p:pic>
                    <p:nvPicPr>
                      <p:cNvPr id="0" name="图片 4301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99003" y="2370091"/>
                        <a:ext cx="434339" cy="6877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229728" y="2370091"/>
          <a:ext cx="470534" cy="687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Equation" r:id="rId15" imgW="13106400" imgH="19202400" progId="">
                  <p:embed/>
                </p:oleObj>
              </mc:Choice>
              <mc:Fallback>
                <p:oleObj name="Equation" r:id="rId15" imgW="13106400" imgH="19202400" progId="">
                  <p:embed/>
                  <p:pic>
                    <p:nvPicPr>
                      <p:cNvPr id="0" name="图片 4301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29728" y="2370091"/>
                        <a:ext cx="470534" cy="6877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931146" y="2581365"/>
          <a:ext cx="342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Equation" r:id="rId17" imgW="9144000" imgH="19202400" progId="">
                  <p:embed/>
                </p:oleObj>
              </mc:Choice>
              <mc:Fallback>
                <p:oleObj name="Equation" r:id="rId17" imgW="9144000" imgH="19202400" progId="">
                  <p:embed/>
                  <p:pic>
                    <p:nvPicPr>
                      <p:cNvPr id="0" name="图片 4301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31146" y="2581365"/>
                        <a:ext cx="342900" cy="723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6446619" y="2581365"/>
          <a:ext cx="352424" cy="72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Equation" r:id="rId19" imgW="9448800" imgH="19202400" progId="">
                  <p:embed/>
                </p:oleObj>
              </mc:Choice>
              <mc:Fallback>
                <p:oleObj name="Equation" r:id="rId19" imgW="9448800" imgH="19202400" progId="">
                  <p:embed/>
                  <p:pic>
                    <p:nvPicPr>
                      <p:cNvPr id="0" name="图片 43016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46619" y="2581365"/>
                        <a:ext cx="352424" cy="7238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1345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500" b="1" dirty="0" smtClean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考点2　欧姆定律和电阻定律的理解及应用</a:t>
            </a:r>
            <a:endParaRPr lang="zh-CN" altLang="en-US" sz="25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1.欧姆定律</a:t>
            </a:r>
            <a:endParaRPr lang="zh-CN" altLang="en-US" b="1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(1)内容:导体中的电流跟导体两端的电压成正比,跟导体的电阻成反比。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(2)表达式: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=</a:t>
            </a:r>
            <a:r>
              <a:rPr lang="zh-CN" altLang="en-US" sz="3090" kern="0" spc="-838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4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2.电阻定律</a:t>
            </a:r>
            <a:endParaRPr lang="zh-CN" altLang="en-US" b="1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(1)内容:同种材料的导体,其电阻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与它的长度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l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成正比,与它的横截面积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S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成反比;导体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  <a:sym typeface="Times New Roman" panose="02020603050405020304"/>
              </a:rPr>
              <a:t>电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阻还与构成它的材料有关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102291" y="2420137"/>
          <a:ext cx="2857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1" imgW="7620000" imgH="17373600" progId="">
                  <p:embed/>
                </p:oleObj>
              </mc:Choice>
              <mc:Fallback>
                <p:oleObj name="Equation" r:id="rId1" imgW="7620000" imgH="17373600" progId="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02291" y="2420137"/>
                        <a:ext cx="2857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1317" y="2433733"/>
            <a:ext cx="3004582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427027"/>
            <a:ext cx="6599869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测量电源电动势和内阻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855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、实验原理及装置图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9630" kern="0" spc="687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    </a:t>
            </a:r>
            <a:r>
              <a:rPr lang="zh-CN" altLang="en-US" sz="11805" kern="0" spc="769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347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改变滑动变阻器接入电路的阻值,测多组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值,根据闭合电路欧姆定律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Ir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计</a:t>
            </a:r>
            <a:br>
              <a:rPr dirty="0"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65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华文细黑" panose="02010600040101010101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98012" y="1420005"/>
            <a:ext cx="4752562" cy="2876193"/>
            <a:chOff x="468000" y="2199868"/>
            <a:chExt cx="4752562" cy="2876193"/>
          </a:xfrm>
        </p:grpSpPr>
        <p:pic>
          <p:nvPicPr>
            <p:cNvPr id="3" name="图片 3" descr="textimage52.jpe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8000" y="2333040"/>
              <a:ext cx="2095500" cy="2609850"/>
            </a:xfrm>
            <a:prstGeom prst="rect">
              <a:avLst/>
            </a:prstGeom>
          </p:spPr>
        </p:pic>
        <p:pic>
          <p:nvPicPr>
            <p:cNvPr id="4" name="图片 4" descr="textimage53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4936" y="2199868"/>
              <a:ext cx="2225626" cy="28761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336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二、操作要领及注意事项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1.如何选电池: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为使路端电压变化明显,应选内阻较大的旧电池。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2.如何连电路: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按原理图连接电路,注意电流表、电压表的接线柱的正负及量程。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3.测量前滑动变阻器滑片应调到什么位置: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闭合开关前,滑动变阻器滑片位于连入电路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阻值最大的位置。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4.如何测量数据: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调节滑动变阻器的滑片,电流不要过大,读数要快;要测出不少于6组(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br>
              <a:rPr dirty="0"/>
            </a:b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)数据,变化范围要大些。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三、数据处理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1.计算法: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测出路端电压和干路电流,列方程组</a:t>
            </a:r>
            <a:r>
              <a:rPr lang="zh-CN" altLang="en-US" sz="3515" kern="0" spc="848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,解得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。可以列多个方程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367016" y="5333433"/>
          <a:ext cx="1524000" cy="78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Equation" r:id="rId1" imgW="40233600" imgH="20726400" progId="">
                  <p:embed/>
                </p:oleObj>
              </mc:Choice>
              <mc:Fallback>
                <p:oleObj name="Equation" r:id="rId1" imgW="40233600" imgH="20726400" progId="">
                  <p:embed/>
                  <p:pic>
                    <p:nvPicPr>
                      <p:cNvPr id="0" name="图片 4403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67016" y="5333433"/>
                        <a:ext cx="1524000" cy="7810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组,分别求出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,再取其平均值。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2.作图法: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由测出的多组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值,描点作图处理数据,如图所示。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7955" kern="0" spc="1132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95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(1)图线与纵轴交点的纵坐标为电源电动势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(2)图线斜率的绝对值为内阻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四、误差分析及改进措施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若采用图甲电路,由于电压表的分流作用造成误差,电压值越大,电压表的分流越多,对</a:t>
            </a:r>
            <a:endParaRPr lang="zh-CN" altLang="en-US" dirty="0"/>
          </a:p>
        </p:txBody>
      </p:sp>
      <p:pic>
        <p:nvPicPr>
          <p:cNvPr id="3" name="图片 3" descr="textimage54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5334" y="1920071"/>
            <a:ext cx="2364552" cy="2005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50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应的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的差值越大,其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图像如图丙所示。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结论: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8190" kern="0" spc="590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    </a:t>
            </a:r>
            <a:r>
              <a:rPr lang="zh-CN" altLang="en-US" sz="8445" kern="0" spc="565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  <a:p>
            <a:pPr marL="0" indent="0" eaLnBrk="0" latinLnBrk="1" hangingPunct="0">
              <a:lnSpc>
                <a:spcPct val="150000"/>
              </a:lnSpc>
              <a:spcBef>
                <a:spcPts val="2145"/>
              </a:spcBef>
              <a:buNone/>
            </a:pPr>
            <a:r>
              <a:rPr lang="zh-CN" altLang="en-US" sz="8795" kern="0" spc="710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    </a:t>
            </a:r>
            <a:r>
              <a:rPr lang="zh-CN" altLang="en-US" sz="8870" kern="0" spc="710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/>
          </a:p>
        </p:txBody>
      </p:sp>
      <p:pic>
        <p:nvPicPr>
          <p:cNvPr id="3" name="图片 3" descr="textimage5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52766" y="1310466"/>
            <a:ext cx="1790700" cy="2152650"/>
          </a:xfrm>
          <a:prstGeom prst="rect">
            <a:avLst/>
          </a:prstGeom>
        </p:spPr>
      </p:pic>
      <p:pic>
        <p:nvPicPr>
          <p:cNvPr id="4" name="图片 4" descr="textimage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466" y="1277129"/>
            <a:ext cx="1790700" cy="2219325"/>
          </a:xfrm>
          <a:prstGeom prst="rect">
            <a:avLst/>
          </a:prstGeom>
        </p:spPr>
      </p:pic>
      <p:pic>
        <p:nvPicPr>
          <p:cNvPr id="5" name="图片 5" descr="textimage5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2766" y="3509257"/>
            <a:ext cx="2019300" cy="2324099"/>
          </a:xfrm>
          <a:prstGeom prst="rect">
            <a:avLst/>
          </a:prstGeom>
        </p:spPr>
      </p:pic>
      <p:pic>
        <p:nvPicPr>
          <p:cNvPr id="6" name="图片 6" descr="textimage5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4066" y="3499732"/>
            <a:ext cx="2028825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48435"/>
            <a:ext cx="11831400" cy="4500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31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若采用图乙电路,由于电流表的分压作用造成误差,电流值越大,电流表的分压越多,对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应的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与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181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的差值越大,其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图像如图丁所示。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结论: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&gt;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因为通常情况下电源内阻较小,则图乙所测电源内阻误差较大,所以为了减小系统误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差,我们实验时用图甲电路,电压表内阻越大,分流越小,其系统误差也越小,所以选用内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阻较大的电压表。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五、拓展方案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方案一　安阻法测电动势和内阻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1.实验原理及装置图</a:t>
            </a:r>
            <a:endParaRPr lang="zh-CN" altLang="en-US" b="1" dirty="0"/>
          </a:p>
        </p:txBody>
      </p:sp>
      <p:pic>
        <p:nvPicPr>
          <p:cNvPr id="3" name="图片 3" descr="textimage59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3962" y="4335150"/>
            <a:ext cx="2295525" cy="162877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5838162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5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闭合电路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欧姆定律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,电路图如图所示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348435"/>
            <a:ext cx="11831400" cy="31690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(1)计算法:由</a:t>
            </a:r>
            <a:r>
              <a:rPr lang="zh-CN" altLang="en-US" sz="3515" kern="0" spc="983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解方程组求得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210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(2)图像法:由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I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)可得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/>
                <a:ea typeface="华文细黑" panose="02010600040101010101" pitchFamily="65" charset="-122"/>
              </a:rPr>
              <a:t>①</a:t>
            </a:r>
            <a:r>
              <a:rPr lang="zh-CN" altLang="en-US" sz="2730" kern="0" spc="-107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730" kern="0" spc="-62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730" kern="0" spc="-62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,可作</a:t>
            </a:r>
            <a:r>
              <a:rPr lang="zh-CN" altLang="en-US" sz="2730" kern="0" spc="-107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图像(如图甲),</a:t>
            </a:r>
            <a:r>
              <a:rPr lang="zh-CN" altLang="en-US" sz="5175" u="sng" kern="0" spc="-352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图像的图线斜率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5175" u="sng" kern="0" spc="-307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,纵轴截距为</a:t>
            </a:r>
            <a:r>
              <a:rPr lang="zh-CN" altLang="en-US" sz="5175" u="sng" kern="0" spc="-307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133817" y="991617"/>
          <a:ext cx="16954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Equation" r:id="rId1" imgW="44805600" imgH="20726400" progId="">
                  <p:embed/>
                </p:oleObj>
              </mc:Choice>
              <mc:Fallback>
                <p:oleObj name="Equation" r:id="rId1" imgW="44805600" imgH="20726400" progId="">
                  <p:embed/>
                  <p:pic>
                    <p:nvPicPr>
                      <p:cNvPr id="0" name="图片 4505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33817" y="991617"/>
                        <a:ext cx="1695450" cy="7810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774000" y="2710016"/>
          <a:ext cx="20954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Equation" r:id="rId3" imgW="5486400" imgH="17373600" progId="">
                  <p:embed/>
                </p:oleObj>
              </mc:Choice>
              <mc:Fallback>
                <p:oleObj name="Equation" r:id="rId3" imgW="5486400" imgH="17373600" progId="">
                  <p:embed/>
                  <p:pic>
                    <p:nvPicPr>
                      <p:cNvPr id="0" name="图片 4505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000" y="2710016"/>
                        <a:ext cx="20954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156123" y="2710016"/>
          <a:ext cx="2666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Equation" r:id="rId5" imgW="7010400" imgH="17373600" progId="">
                  <p:embed/>
                </p:oleObj>
              </mc:Choice>
              <mc:Fallback>
                <p:oleObj name="Equation" r:id="rId5" imgW="7010400" imgH="17373600" progId="">
                  <p:embed/>
                  <p:pic>
                    <p:nvPicPr>
                      <p:cNvPr id="0" name="图片 4505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6123" y="2710016"/>
                        <a:ext cx="2666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779086" y="2710016"/>
          <a:ext cx="266699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Equation" r:id="rId7" imgW="7010400" imgH="17373600" progId="">
                  <p:embed/>
                </p:oleObj>
              </mc:Choice>
              <mc:Fallback>
                <p:oleObj name="Equation" r:id="rId7" imgW="7010400" imgH="17373600" progId="">
                  <p:embed/>
                  <p:pic>
                    <p:nvPicPr>
                      <p:cNvPr id="0" name="图片 4505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9086" y="2710016"/>
                        <a:ext cx="266699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734286" y="2710016"/>
          <a:ext cx="209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Equation" r:id="rId9" imgW="5486400" imgH="17373600" progId="">
                  <p:embed/>
                </p:oleObj>
              </mc:Choice>
              <mc:Fallback>
                <p:oleObj name="Equation" r:id="rId9" imgW="5486400" imgH="17373600" progId="">
                  <p:embed/>
                  <p:pic>
                    <p:nvPicPr>
                      <p:cNvPr id="0" name="图片 4506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34286" y="2710016"/>
                        <a:ext cx="2095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044965" y="2568057"/>
          <a:ext cx="199072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11" imgW="5486400" imgH="17373600" progId="">
                  <p:embed/>
                </p:oleObj>
              </mc:Choice>
              <mc:Fallback>
                <p:oleObj name="Equation" r:id="rId11" imgW="5486400" imgH="17373600" progId="">
                  <p:embed/>
                  <p:pic>
                    <p:nvPicPr>
                      <p:cNvPr id="0" name="图片 4506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44965" y="2568057"/>
                        <a:ext cx="199072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990747" y="2568057"/>
          <a:ext cx="253364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13" imgW="7010400" imgH="17373600" progId="">
                  <p:embed/>
                </p:oleObj>
              </mc:Choice>
              <mc:Fallback>
                <p:oleObj name="Equation" r:id="rId13" imgW="7010400" imgH="17373600" progId="">
                  <p:embed/>
                  <p:pic>
                    <p:nvPicPr>
                      <p:cNvPr id="0" name="图片 4506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90747" y="2568057"/>
                        <a:ext cx="253364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9863947" y="2568057"/>
          <a:ext cx="253365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Equation" r:id="rId15" imgW="7010400" imgH="17373600" progId="">
                  <p:embed/>
                </p:oleObj>
              </mc:Choice>
              <mc:Fallback>
                <p:oleObj name="Equation" r:id="rId15" imgW="7010400" imgH="17373600" progId="">
                  <p:embed/>
                  <p:pic>
                    <p:nvPicPr>
                      <p:cNvPr id="0" name="图片 45063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863947" y="2568057"/>
                        <a:ext cx="253365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3583764" y="3420269"/>
            <a:ext cx="4136250" cy="1704975"/>
            <a:chOff x="468000" y="783754"/>
            <a:chExt cx="4136250" cy="1704975"/>
          </a:xfrm>
        </p:grpSpPr>
        <p:pic>
          <p:nvPicPr>
            <p:cNvPr id="14" name="图片 3" descr="textimage60.jpe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8000" y="821854"/>
              <a:ext cx="1771650" cy="1628775"/>
            </a:xfrm>
            <a:prstGeom prst="rect">
              <a:avLst/>
            </a:prstGeom>
          </p:spPr>
        </p:pic>
        <p:pic>
          <p:nvPicPr>
            <p:cNvPr id="15" name="图片 4" descr="textimage61.jpe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51650" y="783754"/>
              <a:ext cx="1752600" cy="1704975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68000" y="5083518"/>
            <a:ext cx="11831400" cy="1077770"/>
            <a:chOff x="468000" y="2377105"/>
            <a:chExt cx="11831400" cy="1077770"/>
          </a:xfrm>
        </p:grpSpPr>
        <p:sp>
          <p:nvSpPr>
            <p:cNvPr id="17" name="TextBox 2"/>
            <p:cNvSpPr txBox="1"/>
            <p:nvPr/>
          </p:nvSpPr>
          <p:spPr>
            <a:xfrm>
              <a:off x="468000" y="2377105"/>
              <a:ext cx="11831400" cy="10515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5"/>
                </a:spcBef>
                <a:buNone/>
              </a:pP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/>
                  <a:ea typeface="华文细黑" panose="02010600040101010101" pitchFamily="65" charset="-122"/>
                </a:rPr>
                <a:t>②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R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=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E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·</a:t>
              </a:r>
              <a:r>
                <a:rPr lang="zh-CN" altLang="en-US" sz="2730" kern="0" spc="-1078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-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r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,可作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R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-</a:t>
              </a:r>
              <a:r>
                <a:rPr lang="zh-CN" altLang="en-US" sz="2730" kern="0" spc="-1078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图像(如图乙),</a:t>
              </a:r>
              <a:r>
                <a:rPr lang="zh-CN" altLang="en-US" sz="2410" i="1" u="sng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R</a:t>
              </a:r>
              <a:r>
                <a:rPr lang="zh-CN" altLang="en-US" sz="2410" u="sng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-</a:t>
              </a:r>
              <a:r>
                <a:rPr lang="zh-CN" altLang="en-US" sz="5175" u="sng" kern="0" spc="-3525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u="sng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图像的图线斜率</a:t>
              </a:r>
              <a:r>
                <a:rPr lang="zh-CN" altLang="en-US" sz="2410" i="1" u="sng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k</a:t>
              </a:r>
              <a:r>
                <a:rPr lang="zh-CN" altLang="en-US" sz="2410" u="sng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=</a:t>
              </a:r>
              <a:r>
                <a:rPr lang="zh-CN" altLang="en-US" sz="2410" i="1" u="sng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E</a:t>
              </a:r>
              <a:r>
                <a:rPr lang="zh-CN" altLang="en-US" sz="2410" u="sng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,纵轴截距为-</a:t>
              </a:r>
              <a:r>
                <a:rPr lang="zh-CN" altLang="en-US" sz="2410" i="1" u="sng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r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。</a:t>
              </a:r>
              <a:endParaRPr lang="zh-CN" altLang="en-US" dirty="0"/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1393679" y="2797650"/>
            <a:ext cx="209549" cy="657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5" name="Equation" r:id="rId19" imgW="5486400" imgH="17373600" progId="">
                    <p:embed/>
                  </p:oleObj>
                </mc:Choice>
                <mc:Fallback>
                  <p:oleObj name="Equation" r:id="rId19" imgW="5486400" imgH="17373600" progId="">
                    <p:embed/>
                    <p:pic>
                      <p:nvPicPr>
                        <p:cNvPr id="0" name="图片 450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393679" y="2797650"/>
                          <a:ext cx="209549" cy="6572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对象 18"/>
            <p:cNvGraphicFramePr>
              <a:graphicFrameLocks noChangeAspect="1"/>
            </p:cNvGraphicFramePr>
            <p:nvPr/>
          </p:nvGraphicFramePr>
          <p:xfrm>
            <a:off x="2793348" y="2797650"/>
            <a:ext cx="209550" cy="657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6" name="Equation" r:id="rId21" imgW="5486400" imgH="17373600" progId="">
                    <p:embed/>
                  </p:oleObj>
                </mc:Choice>
                <mc:Fallback>
                  <p:oleObj name="Equation" r:id="rId21" imgW="5486400" imgH="17373600" progId="">
                    <p:embed/>
                    <p:pic>
                      <p:nvPicPr>
                        <p:cNvPr id="0" name="图片 450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793348" y="2797650"/>
                          <a:ext cx="209550" cy="657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/>
          </p:nvGraphicFramePr>
          <p:xfrm>
            <a:off x="5104028" y="2655691"/>
            <a:ext cx="199072" cy="62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7" name="Equation" r:id="rId23" imgW="5486400" imgH="17373600" progId="">
                    <p:embed/>
                  </p:oleObj>
                </mc:Choice>
                <mc:Fallback>
                  <p:oleObj name="Equation" r:id="rId23" imgW="5486400" imgH="17373600" progId="">
                    <p:embed/>
                    <p:pic>
                      <p:nvPicPr>
                        <p:cNvPr id="0" name="图片 450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104028" y="2655691"/>
                          <a:ext cx="199072" cy="6243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62749"/>
            <a:ext cx="11831400" cy="2262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86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.误差分析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(1)误差来源:电流表有内阻,导致电源内阻测量不准确。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结论: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&gt;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A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)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方案二　伏阻法测电动势和内阻</a:t>
            </a:r>
            <a:endParaRPr lang="zh-CN" altLang="en-US" b="1" dirty="0"/>
          </a:p>
        </p:txBody>
      </p:sp>
      <p:sp>
        <p:nvSpPr>
          <p:cNvPr id="11" name="TextBox 2"/>
          <p:cNvSpPr txBox="1"/>
          <p:nvPr/>
        </p:nvSpPr>
        <p:spPr>
          <a:xfrm>
            <a:off x="468000" y="2862578"/>
            <a:ext cx="11831400" cy="1281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1.实验原理及装置图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闭合电路欧姆定律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3090" kern="0" spc="-83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,电路图如图所示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12" name="图片 3" descr="textimage62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086" y="4206087"/>
            <a:ext cx="2474959" cy="2005729"/>
          </a:xfrm>
          <a:prstGeom prst="rect">
            <a:avLst/>
          </a:prstGeom>
        </p:spPr>
      </p:pic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3669046" y="3525161"/>
          <a:ext cx="285750" cy="657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Equation" r:id="rId2" imgW="7620000" imgH="17373600" progId="">
                  <p:embed/>
                </p:oleObj>
              </mc:Choice>
              <mc:Fallback>
                <p:oleObj name="Equation" r:id="rId2" imgW="7620000" imgH="17373600" progId="">
                  <p:embed/>
                  <p:pic>
                    <p:nvPicPr>
                      <p:cNvPr id="0" name="图片 46080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69046" y="3525161"/>
                        <a:ext cx="285750" cy="6572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997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95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(1)计算法:由</a:t>
            </a:r>
            <a:r>
              <a:rPr lang="zh-CN" altLang="en-US" sz="6190" kern="0" spc="708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解方程组求得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和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133817" y="1420005"/>
          <a:ext cx="1685925" cy="1562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Equation" r:id="rId1" imgW="44500800" imgH="41452800" progId="">
                  <p:embed/>
                </p:oleObj>
              </mc:Choice>
              <mc:Fallback>
                <p:oleObj name="Equation" r:id="rId1" imgW="44500800" imgH="41452800" progId="">
                  <p:embed/>
                  <p:pic>
                    <p:nvPicPr>
                      <p:cNvPr id="0" name="图片 4710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33817" y="1420005"/>
                        <a:ext cx="1685925" cy="15620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468000" y="3057857"/>
            <a:ext cx="11831400" cy="10515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(2)图像法:由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U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730" kern="0" spc="-47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得</a:t>
            </a:r>
            <a:r>
              <a:rPr lang="zh-CN" altLang="en-US" sz="2730" kern="0" spc="-47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730" kern="0" spc="-62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+</a:t>
            </a:r>
            <a:r>
              <a:rPr lang="zh-CN" altLang="en-US" sz="2730" kern="0" spc="-62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·</a:t>
            </a:r>
            <a:r>
              <a:rPr lang="zh-CN" altLang="en-US" sz="2730" kern="0" spc="-62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5175" u="sng" kern="0" spc="-292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-</a:t>
            </a:r>
            <a:r>
              <a:rPr lang="zh-CN" altLang="en-US" sz="5175" u="sng" kern="0" spc="-307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图像的图线斜率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k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5175" u="sng" kern="0" spc="-307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,纵轴截距为</a:t>
            </a:r>
            <a:r>
              <a:rPr lang="zh-CN" altLang="en-US" sz="5175" u="sng" kern="0" spc="-307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,如图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  <p:pic>
        <p:nvPicPr>
          <p:cNvPr id="8" name="图片 3" descr="textimage6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583" y="4563277"/>
            <a:ext cx="2214578" cy="1596222"/>
          </a:xfrm>
          <a:prstGeom prst="rect">
            <a:avLst/>
          </a:prstGeom>
        </p:spPr>
      </p:pic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886864" y="3485708"/>
          <a:ext cx="2857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4" imgW="7620000" imgH="17373600" progId="">
                  <p:embed/>
                </p:oleObj>
              </mc:Choice>
              <mc:Fallback>
                <p:oleObj name="Equation" r:id="rId4" imgW="7620000" imgH="17373600" progId="">
                  <p:embed/>
                  <p:pic>
                    <p:nvPicPr>
                      <p:cNvPr id="0" name="图片 4710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6864" y="3485708"/>
                        <a:ext cx="2857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592742" y="3485708"/>
          <a:ext cx="2857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6" imgW="7620000" imgH="17373600" progId="">
                  <p:embed/>
                </p:oleObj>
              </mc:Choice>
              <mc:Fallback>
                <p:oleObj name="Equation" r:id="rId6" imgW="7620000" imgH="17373600" progId="">
                  <p:embed/>
                  <p:pic>
                    <p:nvPicPr>
                      <p:cNvPr id="0" name="图片 4710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2742" y="3485708"/>
                        <a:ext cx="285750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051065" y="3485708"/>
          <a:ext cx="266699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8" imgW="7010400" imgH="17373600" progId="">
                  <p:embed/>
                </p:oleObj>
              </mc:Choice>
              <mc:Fallback>
                <p:oleObj name="Equation" r:id="rId8" imgW="7010400" imgH="17373600" progId="">
                  <p:embed/>
                  <p:pic>
                    <p:nvPicPr>
                      <p:cNvPr id="0" name="图片 4710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51065" y="3485708"/>
                        <a:ext cx="266699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4490339" y="3485708"/>
          <a:ext cx="266699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Equation" r:id="rId10" imgW="7010400" imgH="17373600" progId="">
                  <p:embed/>
                </p:oleObj>
              </mc:Choice>
              <mc:Fallback>
                <p:oleObj name="Equation" r:id="rId10" imgW="7010400" imgH="17373600" progId="">
                  <p:embed/>
                  <p:pic>
                    <p:nvPicPr>
                      <p:cNvPr id="0" name="图片 4710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90339" y="3485708"/>
                        <a:ext cx="266699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833539" y="3485708"/>
          <a:ext cx="266699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12" imgW="7010400" imgH="17373600" progId="">
                  <p:embed/>
                </p:oleObj>
              </mc:Choice>
              <mc:Fallback>
                <p:oleObj name="Equation" r:id="rId12" imgW="7010400" imgH="17373600" progId="">
                  <p:embed/>
                  <p:pic>
                    <p:nvPicPr>
                      <p:cNvPr id="0" name="图片 4710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33539" y="3485708"/>
                        <a:ext cx="266699" cy="657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183882" y="3343749"/>
          <a:ext cx="271462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Equation" r:id="rId14" imgW="7620000" imgH="17373600" progId="">
                  <p:embed/>
                </p:oleObj>
              </mc:Choice>
              <mc:Fallback>
                <p:oleObj name="Equation" r:id="rId14" imgW="7620000" imgH="17373600" progId="">
                  <p:embed/>
                  <p:pic>
                    <p:nvPicPr>
                      <p:cNvPr id="0" name="图片 4711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83882" y="3343749"/>
                        <a:ext cx="271462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571057" y="3343749"/>
          <a:ext cx="253364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16" imgW="7010400" imgH="17373600" progId="">
                  <p:embed/>
                </p:oleObj>
              </mc:Choice>
              <mc:Fallback>
                <p:oleObj name="Equation" r:id="rId16" imgW="7010400" imgH="17373600" progId="">
                  <p:embed/>
                  <p:pic>
                    <p:nvPicPr>
                      <p:cNvPr id="0" name="图片 47111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71057" y="3343749"/>
                        <a:ext cx="253364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8286970" y="3343749"/>
          <a:ext cx="253364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18" imgW="7010400" imgH="17373600" progId="">
                  <p:embed/>
                </p:oleObj>
              </mc:Choice>
              <mc:Fallback>
                <p:oleObj name="Equation" r:id="rId18" imgW="7010400" imgH="17373600" progId="">
                  <p:embed/>
                  <p:pic>
                    <p:nvPicPr>
                      <p:cNvPr id="0" name="图片 47112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86970" y="3343749"/>
                        <a:ext cx="253364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0160170" y="3343749"/>
          <a:ext cx="253365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Equation" r:id="rId20" imgW="7010400" imgH="17373600" progId="">
                  <p:embed/>
                </p:oleObj>
              </mc:Choice>
              <mc:Fallback>
                <p:oleObj name="Equation" r:id="rId20" imgW="7010400" imgH="17373600" progId="">
                  <p:embed/>
                  <p:pic>
                    <p:nvPicPr>
                      <p:cNvPr id="0" name="图片 47113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160170" y="3343749"/>
                        <a:ext cx="253365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705625"/>
            <a:ext cx="11831400" cy="1681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200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.误差分析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(1)误差来源:未考虑电压表的内阻,干路电流表达式不准确,导致电动势、内阻测量不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准确。</a:t>
            </a:r>
            <a:endParaRPr lang="zh-CN" altLang="en-US" dirty="0"/>
          </a:p>
        </p:txBody>
      </p:sp>
      <p:sp>
        <p:nvSpPr>
          <p:cNvPr id="14" name="TextBox 2"/>
          <p:cNvSpPr txBox="1"/>
          <p:nvPr/>
        </p:nvSpPr>
        <p:spPr>
          <a:xfrm>
            <a:off x="468000" y="2412863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结论: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E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,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&lt;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1815" u="sng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真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763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2)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公式: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R</a:t>
            </a:r>
            <a:r>
              <a:rPr lang="zh-CN" altLang="en-US" sz="2410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=</a:t>
            </a:r>
            <a:r>
              <a:rPr lang="zh-CN" altLang="en-US" sz="2410" i="1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ρ</a:t>
            </a:r>
            <a:r>
              <a:rPr lang="zh-CN" altLang="en-US" sz="5175" u="sng" kern="0" spc="-33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。(</a:t>
            </a:r>
            <a:r>
              <a:rPr lang="zh-CN" altLang="en-US" sz="2410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是导体的电阻率,在国际单位制中,电阻率的单位是欧米,符号为Ω·m)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伏安特性曲线</a:t>
            </a:r>
            <a:r>
              <a:rPr lang="zh-CN" altLang="en-US" b="1" dirty="0" smtClean="0"/>
              <a:t> </a:t>
            </a:r>
            <a:endParaRPr lang="zh-CN" altLang="en-US" dirty="0"/>
          </a:p>
        </p:txBody>
      </p:sp>
      <p:pic>
        <p:nvPicPr>
          <p:cNvPr id="3" name="图片 3" descr="textimage2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3632" y="2491575"/>
            <a:ext cx="6804532" cy="2940689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036734" y="1115519"/>
          <a:ext cx="226218" cy="62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2" imgW="6400800" imgH="17373600" progId="">
                  <p:embed/>
                </p:oleObj>
              </mc:Choice>
              <mc:Fallback>
                <p:oleObj name="Equation" r:id="rId2" imgW="6400800" imgH="17373600" progId="">
                  <p:embed/>
                  <p:pic>
                    <p:nvPicPr>
                      <p:cNvPr id="0" name="图片 614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6734" y="1115519"/>
                        <a:ext cx="226218" cy="6243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1605071" y="1251026"/>
            <a:ext cx="3241729" cy="3239803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96211" y="1641934"/>
            <a:ext cx="2509408" cy="2507917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61317" y="2433733"/>
            <a:ext cx="3004582" cy="861570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en-US" altLang="zh-CN" sz="5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01940" y="2671694"/>
            <a:ext cx="398701" cy="398464"/>
          </a:xfrm>
          <a:prstGeom prst="ellipse">
            <a:avLst/>
          </a:prstGeom>
          <a:solidFill>
            <a:srgbClr val="C00000">
              <a:alpha val="50000"/>
            </a:srgbClr>
          </a:solidFill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9" tIns="45619" rIns="91239" bIns="45619"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9930" y="2082360"/>
            <a:ext cx="6599869" cy="1631012"/>
          </a:xfrm>
          <a:prstGeom prst="rect">
            <a:avLst/>
          </a:prstGeom>
          <a:noFill/>
        </p:spPr>
        <p:txBody>
          <a:bodyPr wrap="square" lIns="91239" tIns="45619" rIns="91239" bIns="45619">
            <a:spAutoFit/>
          </a:bodyPr>
          <a:lstStyle/>
          <a:p>
            <a:r>
              <a:rPr lang="zh-CN" altLang="en-US" sz="50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用多用电表测量电学中的物理量</a:t>
            </a:r>
            <a:endParaRPr lang="zh-CN" altLang="en-US" sz="5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11250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一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、实验原理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1.多用电表的工作原理: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闭合电路欧姆定律、电路的串联与并联。如图甲为电阻挡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电路。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9370242" y="1848633"/>
            <a:ext cx="1540758" cy="1857388"/>
            <a:chOff x="3869516" y="2205823"/>
            <a:chExt cx="1906390" cy="2298158"/>
          </a:xfrm>
        </p:grpSpPr>
        <p:pic>
          <p:nvPicPr>
            <p:cNvPr id="3" name="图片 3" descr="textimage64.jpe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69516" y="2205823"/>
              <a:ext cx="1906390" cy="18877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583896" y="413464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甲</a:t>
              </a:r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8000" y="1848633"/>
            <a:ext cx="11831400" cy="1730569"/>
            <a:chOff x="468000" y="4128427"/>
            <a:chExt cx="11831400" cy="1730569"/>
          </a:xfrm>
        </p:grpSpPr>
        <p:sp>
          <p:nvSpPr>
            <p:cNvPr id="6" name="TextBox 2"/>
            <p:cNvSpPr txBox="1"/>
            <p:nvPr/>
          </p:nvSpPr>
          <p:spPr>
            <a:xfrm>
              <a:off x="468000" y="4128427"/>
              <a:ext cx="11831400" cy="1522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50000"/>
                </a:lnSpc>
                <a:spcBef>
                  <a:spcPts val="145"/>
                </a:spcBef>
                <a:buNone/>
              </a:pP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(1)当红、黑表笔短接时,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I</a:t>
              </a:r>
              <a:r>
                <a:rPr lang="zh-CN" altLang="en-US" sz="1815" kern="0" baseline="-1500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g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=</a:t>
              </a:r>
              <a:r>
                <a:rPr lang="zh-CN" altLang="en-US" sz="3450" kern="0" spc="5626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。</a:t>
              </a:r>
              <a:endParaRPr lang="zh-CN" altLang="en-US" dirty="0"/>
            </a:p>
            <a:p>
              <a:pPr marL="0" indent="0" eaLnBrk="0" latinLnBrk="1" hangingPunct="0">
                <a:lnSpc>
                  <a:spcPct val="150000"/>
                </a:lnSpc>
                <a:spcBef>
                  <a:spcPts val="185"/>
                </a:spcBef>
                <a:buNone/>
              </a:pP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(2)当被测电阻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R</a:t>
              </a:r>
              <a:r>
                <a:rPr lang="zh-CN" altLang="en-US" sz="1815" i="1" kern="0" baseline="-1500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x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接在红、黑表笔之间时,</a:t>
              </a:r>
              <a:r>
                <a:rPr lang="zh-CN" altLang="en-US" sz="2410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I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=</a:t>
              </a:r>
              <a:r>
                <a:rPr lang="zh-CN" altLang="en-US" sz="3450" kern="0" spc="9676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 </a:t>
              </a:r>
              <a:r>
                <a:rPr lang="zh-CN" altLang="en-US" sz="2410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华文细黑" panose="02010600040101010101" pitchFamily="65" charset="-122"/>
                </a:rPr>
                <a:t>。</a:t>
              </a:r>
              <a:endParaRPr lang="zh-CN" altLang="en-US" dirty="0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4006274" y="4277525"/>
            <a:ext cx="115252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29" name="Equation" r:id="rId2" imgW="30480000" imgH="20116800" progId="">
                    <p:embed/>
                  </p:oleObj>
                </mc:Choice>
                <mc:Fallback>
                  <p:oleObj name="Equation" r:id="rId2" imgW="30480000" imgH="20116800" progId="">
                    <p:embed/>
                    <p:pic>
                      <p:nvPicPr>
                        <p:cNvPr id="0" name="图片 481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006274" y="4277525"/>
                          <a:ext cx="1152525" cy="762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6016784" y="5096996"/>
            <a:ext cx="166687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0" name="Equation" r:id="rId4" imgW="44196000" imgH="20116800" progId="">
                    <p:embed/>
                  </p:oleObj>
                </mc:Choice>
                <mc:Fallback>
                  <p:oleObj name="Equation" r:id="rId4" imgW="44196000" imgH="20116800" progId="">
                    <p:embed/>
                    <p:pic>
                      <p:nvPicPr>
                        <p:cNvPr id="0" name="图片 481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16784" y="5096996"/>
                          <a:ext cx="1666875" cy="762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2"/>
          <p:cNvSpPr txBox="1"/>
          <p:nvPr/>
        </p:nvSpPr>
        <p:spPr>
          <a:xfrm>
            <a:off x="468000" y="3739110"/>
            <a:ext cx="11831400" cy="1053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8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.二极管具有单向导电性: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当给二极管加正向电压时,它的电阻很小,电路导通,如图乙,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灯亮;当给二极管加反向电压时,它的电阻很大,电路断路,如图丙,灯不亮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369582" y="4939743"/>
            <a:ext cx="3755250" cy="1628774"/>
            <a:chOff x="468000" y="3549229"/>
            <a:chExt cx="3755250" cy="1628774"/>
          </a:xfrm>
        </p:grpSpPr>
        <p:pic>
          <p:nvPicPr>
            <p:cNvPr id="12" name="图片 3" descr="textimage65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000" y="3549229"/>
              <a:ext cx="1562100" cy="1628774"/>
            </a:xfrm>
            <a:prstGeom prst="rect">
              <a:avLst/>
            </a:prstGeom>
          </p:spPr>
        </p:pic>
        <p:pic>
          <p:nvPicPr>
            <p:cNvPr id="13" name="图片 4" descr="textimage66.jpe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2100" y="3549229"/>
              <a:ext cx="1581150" cy="16287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5367300"/>
            <a:ext cx="11831400" cy="11122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422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如何进行机械调零: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检查多用电表的指针是否停在表盘刻度左端的零位置。若不指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零,则可调节指针定位螺丝进行机械调零。</a:t>
            </a:r>
            <a:endParaRPr lang="zh-CN" altLang="en-US" dirty="0"/>
          </a:p>
        </p:txBody>
      </p:sp>
      <p:pic>
        <p:nvPicPr>
          <p:cNvPr id="3" name="图片 3" descr="textimage67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9384" y="2062947"/>
            <a:ext cx="4962947" cy="3311426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68000" y="297519"/>
            <a:ext cx="11831400" cy="1693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350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二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、操作要领及注意事项</a:t>
            </a:r>
            <a:endParaRPr lang="zh-CN" altLang="en-US" b="1" dirty="0"/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1.认识多用电表的表面: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多用电表的上半部分为表盘,下半部分是选择开关,开关周围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标</a:t>
            </a:r>
            <a:endParaRPr lang="en-US" altLang="zh-CN" sz="2410" kern="0" dirty="0" smtClean="0">
              <a:solidFill>
                <a:srgbClr val="000000"/>
              </a:solidFill>
              <a:latin typeface="Times New Roman" panose="02020603050405020304" pitchFamily="65" charset="-122"/>
              <a:ea typeface="华文细黑" panose="02010600040101010101" pitchFamily="65" charset="-122"/>
            </a:endParaRPr>
          </a:p>
          <a:p>
            <a:pPr lvl="0" eaLnBrk="0" latinLnBrk="1" hangingPunct="0">
              <a:lnSpc>
                <a:spcPct val="150000"/>
              </a:lnSpc>
              <a:spcBef>
                <a:spcPts val="145"/>
              </a:spcBef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有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测量功能的区域及量程,如图所示。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5056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3.如何测量小灯泡的电压和电流: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将红、黑表笔分别插入“+”“-”插孔,保证电流总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是“红进黑出”。测电压时,多用电表应与被测元件并联;测电流时,多用电表应与被测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元件串联。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4.测量定值电阻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(1)测量电阻时待测电阻要与其他元件和电源断开,根据被测电阻的估计阻值,选择合适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的挡位,把两表笔短接,进行欧姆调零。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(2)将被测电阻接在两表笔之间,待指针稳定后看指针是否指在中值附近,否则换挡,每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换一次挡必须重新欧姆调零。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(3)读出指针在刻度盘上所指的数值,用读数乘所选挡位的倍率,即得测量结果。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648000"/>
            <a:ext cx="11831400" cy="4933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5.用多用电表测二极管的正、反向电阻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将多用电表电阻挡欧姆调零后,将二极管接在两表笔之间,若指针偏角很大(读数很小),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则黑表笔接触的是二极管的正极,红表笔接触的是二极管的负极(如图甲);若指针偏角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很小(读数很大),则黑表笔接触的是二极管的负极,红表笔接触的是二极管的正极(如图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乙)。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10305" kern="0" spc="259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　    </a:t>
            </a:r>
            <a:r>
              <a:rPr lang="zh-CN" altLang="en-US" sz="10305" kern="0" spc="259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 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3940954" y="2777327"/>
            <a:ext cx="3888598" cy="2762250"/>
            <a:chOff x="468000" y="3393750"/>
            <a:chExt cx="3888598" cy="2762250"/>
          </a:xfrm>
        </p:grpSpPr>
        <p:pic>
          <p:nvPicPr>
            <p:cNvPr id="3" name="图片 3" descr="textimage68.jpe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68000" y="3393750"/>
              <a:ext cx="1638300" cy="2762250"/>
            </a:xfrm>
            <a:prstGeom prst="rect">
              <a:avLst/>
            </a:prstGeom>
          </p:spPr>
        </p:pic>
        <p:pic>
          <p:nvPicPr>
            <p:cNvPr id="4" name="图片 4" descr="textimage69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8299" y="3393750"/>
              <a:ext cx="1638299" cy="2762250"/>
            </a:xfrm>
            <a:prstGeom prst="rect">
              <a:avLst/>
            </a:prstGeom>
          </p:spPr>
        </p:pic>
      </p:grpSp>
      <p:sp>
        <p:nvSpPr>
          <p:cNvPr id="6" name="TextBox 2"/>
          <p:cNvSpPr txBox="1"/>
          <p:nvPr/>
        </p:nvSpPr>
        <p:spPr>
          <a:xfrm>
            <a:off x="468000" y="5637661"/>
            <a:ext cx="11831400" cy="497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6.多用电表使用完毕后应怎样做: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选择开关应置于“OFF”挡,长期不用应取出电池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000" y="407606"/>
            <a:ext cx="11831400" cy="45130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三</a:t>
            </a: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、数据处理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测电阻时电阻值等于指针的示数与倍率的乘积。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测电压和电流时,如果所读表盘的最小刻度为1、0.1、0.01等,读数时需往后估读一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位;若表盘的最小刻度为0.2、0.02、0.5、0.05等,读数时估读到本位。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微软雅黑" panose="020B0503020204020204" pitchFamily="34" charset="-122"/>
              </a:rPr>
              <a:t>四、误差分析及改进措施</a:t>
            </a:r>
            <a:endParaRPr lang="zh-CN" altLang="en-US" b="1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1.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多用电表内部电池用旧后,电动势会减小,内阻会变大,使电阻测量值偏大,要及时更换</a:t>
            </a:r>
            <a:br>
              <a:rPr dirty="0"/>
            </a:b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新电池。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2.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电阻挡表盘的刻度线不均匀,估读时易带来误差,要注意其左密右疏的特点,表头指针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000" y="4925848"/>
            <a:ext cx="11831400" cy="1066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偏转过大或过小都会使误差增大,因此要选用恰当挡位,使指针落在表盘的中间区域。</a:t>
            </a:r>
            <a:endParaRPr lang="zh-CN" altLang="en-US" dirty="0"/>
          </a:p>
          <a:p>
            <a:pPr marL="0" indent="0" eaLnBrk="0" latinLnBrk="1" hangingPunct="0">
              <a:lnSpc>
                <a:spcPct val="150000"/>
              </a:lnSpc>
              <a:spcBef>
                <a:spcPts val="145"/>
              </a:spcBef>
              <a:buNone/>
            </a:pPr>
            <a:r>
              <a:rPr lang="zh-CN" altLang="en-US" sz="2410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3.</a:t>
            </a:r>
            <a:r>
              <a:rPr lang="zh-CN" altLang="en-US" sz="2410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华文细黑" panose="02010600040101010101" pitchFamily="65" charset="-122"/>
              </a:rPr>
              <a:t>读数时的观测易产生偶然误差,视线要垂直表盘正对指针读数。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返回目录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BE5D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1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2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3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4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5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6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7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7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0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1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2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3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4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5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86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9.xml><?xml version="1.0" encoding="utf-8"?>
<CustomerInfo>
  <UserName>Administrator</UserName>
  <CompanyName>微软中国</CompanyName>
  <MachineID>WS103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2FA06335-6879-4A97-948F-ECF11FE8DC80}">
  <ds:schemaRefs/>
</ds:datastoreItem>
</file>

<file path=customXml/itemProps10.xml><?xml version="1.0" encoding="utf-8"?>
<ds:datastoreItem xmlns:ds="http://schemas.openxmlformats.org/officeDocument/2006/customXml" ds:itemID="{AD58AF45-F3B4-49A7-8593-BFFF4C7672C6}">
  <ds:schemaRefs/>
</ds:datastoreItem>
</file>

<file path=customXml/itemProps11.xml><?xml version="1.0" encoding="utf-8"?>
<ds:datastoreItem xmlns:ds="http://schemas.openxmlformats.org/officeDocument/2006/customXml" ds:itemID="{186B1CA8-3D48-421D-B57F-AF4436F52935}">
  <ds:schemaRefs/>
</ds:datastoreItem>
</file>

<file path=customXml/itemProps12.xml><?xml version="1.0" encoding="utf-8"?>
<ds:datastoreItem xmlns:ds="http://schemas.openxmlformats.org/officeDocument/2006/customXml" ds:itemID="{AFC9049D-0049-4BE4-8B78-E989DF9F4835}">
  <ds:schemaRefs/>
</ds:datastoreItem>
</file>

<file path=customXml/itemProps13.xml><?xml version="1.0" encoding="utf-8"?>
<ds:datastoreItem xmlns:ds="http://schemas.openxmlformats.org/officeDocument/2006/customXml" ds:itemID="{DCE9788F-3891-4C98-96DA-72BB1A3A01AC}">
  <ds:schemaRefs/>
</ds:datastoreItem>
</file>

<file path=customXml/itemProps14.xml><?xml version="1.0" encoding="utf-8"?>
<ds:datastoreItem xmlns:ds="http://schemas.openxmlformats.org/officeDocument/2006/customXml" ds:itemID="{6A0C1A7A-7041-44FC-BD18-002BE0A2E71C}">
  <ds:schemaRefs/>
</ds:datastoreItem>
</file>

<file path=customXml/itemProps15.xml><?xml version="1.0" encoding="utf-8"?>
<ds:datastoreItem xmlns:ds="http://schemas.openxmlformats.org/officeDocument/2006/customXml" ds:itemID="{5A6B9E1E-0008-4BF1-BA8D-DEFE66CC3314}">
  <ds:schemaRefs/>
</ds:datastoreItem>
</file>

<file path=customXml/itemProps16.xml><?xml version="1.0" encoding="utf-8"?>
<ds:datastoreItem xmlns:ds="http://schemas.openxmlformats.org/officeDocument/2006/customXml" ds:itemID="{CEC7B0AD-FD93-4CA2-B66C-BDDF813BB57C}">
  <ds:schemaRefs/>
</ds:datastoreItem>
</file>

<file path=customXml/itemProps17.xml><?xml version="1.0" encoding="utf-8"?>
<ds:datastoreItem xmlns:ds="http://schemas.openxmlformats.org/officeDocument/2006/customXml" ds:itemID="{392C146A-99B4-44FD-8095-785C943C92FC}">
  <ds:schemaRefs/>
</ds:datastoreItem>
</file>

<file path=customXml/itemProps18.xml><?xml version="1.0" encoding="utf-8"?>
<ds:datastoreItem xmlns:ds="http://schemas.openxmlformats.org/officeDocument/2006/customXml" ds:itemID="{0EFB60FC-29BF-44B4-AA89-5985213747AC}">
  <ds:schemaRefs/>
</ds:datastoreItem>
</file>

<file path=customXml/itemProps19.xml><?xml version="1.0" encoding="utf-8"?>
<ds:datastoreItem xmlns:ds="http://schemas.openxmlformats.org/officeDocument/2006/customXml" ds:itemID="{CCA99CAE-03D5-4753-A7E5-5F2F179EEC01}">
  <ds:schemaRefs/>
</ds:datastoreItem>
</file>

<file path=customXml/itemProps2.xml><?xml version="1.0" encoding="utf-8"?>
<ds:datastoreItem xmlns:ds="http://schemas.openxmlformats.org/officeDocument/2006/customXml" ds:itemID="{DE3BD6E8-E7BD-4C33-A174-DE0FB34CCCC3}">
  <ds:schemaRefs/>
</ds:datastoreItem>
</file>

<file path=customXml/itemProps20.xml><?xml version="1.0" encoding="utf-8"?>
<ds:datastoreItem xmlns:ds="http://schemas.openxmlformats.org/officeDocument/2006/customXml" ds:itemID="{A999B8FD-A3D5-48C0-81C1-02072DB34431}">
  <ds:schemaRefs/>
</ds:datastoreItem>
</file>

<file path=customXml/itemProps21.xml><?xml version="1.0" encoding="utf-8"?>
<ds:datastoreItem xmlns:ds="http://schemas.openxmlformats.org/officeDocument/2006/customXml" ds:itemID="{F788A9BC-D9DF-4895-8771-2923BFF18145}">
  <ds:schemaRefs/>
</ds:datastoreItem>
</file>

<file path=customXml/itemProps22.xml><?xml version="1.0" encoding="utf-8"?>
<ds:datastoreItem xmlns:ds="http://schemas.openxmlformats.org/officeDocument/2006/customXml" ds:itemID="{163DF77F-D918-41D7-8B5D-28DD33C187CB}">
  <ds:schemaRefs/>
</ds:datastoreItem>
</file>

<file path=customXml/itemProps23.xml><?xml version="1.0" encoding="utf-8"?>
<ds:datastoreItem xmlns:ds="http://schemas.openxmlformats.org/officeDocument/2006/customXml" ds:itemID="{6F80B23F-A37D-4F6D-9AC0-0DEA0E9FBDEC}">
  <ds:schemaRefs/>
</ds:datastoreItem>
</file>

<file path=customXml/itemProps24.xml><?xml version="1.0" encoding="utf-8"?>
<ds:datastoreItem xmlns:ds="http://schemas.openxmlformats.org/officeDocument/2006/customXml" ds:itemID="{E581126F-F908-49C2-9799-85B771071B6B}">
  <ds:schemaRefs/>
</ds:datastoreItem>
</file>

<file path=customXml/itemProps25.xml><?xml version="1.0" encoding="utf-8"?>
<ds:datastoreItem xmlns:ds="http://schemas.openxmlformats.org/officeDocument/2006/customXml" ds:itemID="{1C2DB39E-B383-4ED7-BB1A-2674CA084731}">
  <ds:schemaRefs/>
</ds:datastoreItem>
</file>

<file path=customXml/itemProps26.xml><?xml version="1.0" encoding="utf-8"?>
<ds:datastoreItem xmlns:ds="http://schemas.openxmlformats.org/officeDocument/2006/customXml" ds:itemID="{2A3DCBA2-6D94-46DE-8A63-94E2AA379242}">
  <ds:schemaRefs/>
</ds:datastoreItem>
</file>

<file path=customXml/itemProps27.xml><?xml version="1.0" encoding="utf-8"?>
<ds:datastoreItem xmlns:ds="http://schemas.openxmlformats.org/officeDocument/2006/customXml" ds:itemID="{AEFB6976-995D-423D-8416-B6F6857A0B1C}">
  <ds:schemaRefs/>
</ds:datastoreItem>
</file>

<file path=customXml/itemProps28.xml><?xml version="1.0" encoding="utf-8"?>
<ds:datastoreItem xmlns:ds="http://schemas.openxmlformats.org/officeDocument/2006/customXml" ds:itemID="{F6272C95-E939-4629-AA16-86AABC2E82D6}">
  <ds:schemaRefs/>
</ds:datastoreItem>
</file>

<file path=customXml/itemProps29.xml><?xml version="1.0" encoding="utf-8"?>
<ds:datastoreItem xmlns:ds="http://schemas.openxmlformats.org/officeDocument/2006/customXml" ds:itemID="{976FB290-D3C4-4847-85E6-6B3A6FE0945E}">
  <ds:schemaRefs/>
</ds:datastoreItem>
</file>

<file path=customXml/itemProps3.xml><?xml version="1.0" encoding="utf-8"?>
<ds:datastoreItem xmlns:ds="http://schemas.openxmlformats.org/officeDocument/2006/customXml" ds:itemID="{7B5F35B8-DAB3-490B-9CC3-1923EA91C16C}">
  <ds:schemaRefs/>
</ds:datastoreItem>
</file>

<file path=customXml/itemProps30.xml><?xml version="1.0" encoding="utf-8"?>
<ds:datastoreItem xmlns:ds="http://schemas.openxmlformats.org/officeDocument/2006/customXml" ds:itemID="{88DAF5FB-882A-441F-835B-72E4E670B1C5}">
  <ds:schemaRefs/>
</ds:datastoreItem>
</file>

<file path=customXml/itemProps31.xml><?xml version="1.0" encoding="utf-8"?>
<ds:datastoreItem xmlns:ds="http://schemas.openxmlformats.org/officeDocument/2006/customXml" ds:itemID="{A88BEAF9-053F-462E-A6B1-C30D0E06783A}">
  <ds:schemaRefs/>
</ds:datastoreItem>
</file>

<file path=customXml/itemProps32.xml><?xml version="1.0" encoding="utf-8"?>
<ds:datastoreItem xmlns:ds="http://schemas.openxmlformats.org/officeDocument/2006/customXml" ds:itemID="{6119B640-EF2E-4283-B155-AB11B5B073D6}">
  <ds:schemaRefs/>
</ds:datastoreItem>
</file>

<file path=customXml/itemProps33.xml><?xml version="1.0" encoding="utf-8"?>
<ds:datastoreItem xmlns:ds="http://schemas.openxmlformats.org/officeDocument/2006/customXml" ds:itemID="{36F50942-FA99-491D-83F3-9D0DCBD4BCF3}">
  <ds:schemaRefs/>
</ds:datastoreItem>
</file>

<file path=customXml/itemProps34.xml><?xml version="1.0" encoding="utf-8"?>
<ds:datastoreItem xmlns:ds="http://schemas.openxmlformats.org/officeDocument/2006/customXml" ds:itemID="{994271E6-26ED-4DD4-8427-20408B09BA7C}">
  <ds:schemaRefs/>
</ds:datastoreItem>
</file>

<file path=customXml/itemProps35.xml><?xml version="1.0" encoding="utf-8"?>
<ds:datastoreItem xmlns:ds="http://schemas.openxmlformats.org/officeDocument/2006/customXml" ds:itemID="{04EAB8A5-C640-46F6-9C81-B4F487CCB3A9}">
  <ds:schemaRefs/>
</ds:datastoreItem>
</file>

<file path=customXml/itemProps36.xml><?xml version="1.0" encoding="utf-8"?>
<ds:datastoreItem xmlns:ds="http://schemas.openxmlformats.org/officeDocument/2006/customXml" ds:itemID="{E3CCCCA2-853B-4ECA-AC70-969C4A4F7DCF}">
  <ds:schemaRefs/>
</ds:datastoreItem>
</file>

<file path=customXml/itemProps37.xml><?xml version="1.0" encoding="utf-8"?>
<ds:datastoreItem xmlns:ds="http://schemas.openxmlformats.org/officeDocument/2006/customXml" ds:itemID="{4840D442-DC04-40DC-BC40-498E11B96441}">
  <ds:schemaRefs/>
</ds:datastoreItem>
</file>

<file path=customXml/itemProps38.xml><?xml version="1.0" encoding="utf-8"?>
<ds:datastoreItem xmlns:ds="http://schemas.openxmlformats.org/officeDocument/2006/customXml" ds:itemID="{C9C84B23-C085-439D-AF93-13C559336264}">
  <ds:schemaRefs/>
</ds:datastoreItem>
</file>

<file path=customXml/itemProps39.xml><?xml version="1.0" encoding="utf-8"?>
<ds:datastoreItem xmlns:ds="http://schemas.openxmlformats.org/officeDocument/2006/customXml" ds:itemID="{7F1D1CA5-9AC7-4741-A94A-6CA39A3D81AF}">
  <ds:schemaRefs/>
</ds:datastoreItem>
</file>

<file path=customXml/itemProps4.xml><?xml version="1.0" encoding="utf-8"?>
<ds:datastoreItem xmlns:ds="http://schemas.openxmlformats.org/officeDocument/2006/customXml" ds:itemID="{F42F84CD-011A-440B-AD72-37EFBCBEAB99}">
  <ds:schemaRefs/>
</ds:datastoreItem>
</file>

<file path=customXml/itemProps40.xml><?xml version="1.0" encoding="utf-8"?>
<ds:datastoreItem xmlns:ds="http://schemas.openxmlformats.org/officeDocument/2006/customXml" ds:itemID="{911C43EF-1ABB-4AC7-A59E-551BC0FABC95}">
  <ds:schemaRefs/>
</ds:datastoreItem>
</file>

<file path=customXml/itemProps41.xml><?xml version="1.0" encoding="utf-8"?>
<ds:datastoreItem xmlns:ds="http://schemas.openxmlformats.org/officeDocument/2006/customXml" ds:itemID="{81508DE1-A1BC-491F-9EBF-1EF13DE547DB}">
  <ds:schemaRefs/>
</ds:datastoreItem>
</file>

<file path=customXml/itemProps42.xml><?xml version="1.0" encoding="utf-8"?>
<ds:datastoreItem xmlns:ds="http://schemas.openxmlformats.org/officeDocument/2006/customXml" ds:itemID="{0006B6DF-AE2D-4560-A19E-3D6BBBAE7B4C}">
  <ds:schemaRefs/>
</ds:datastoreItem>
</file>

<file path=customXml/itemProps43.xml><?xml version="1.0" encoding="utf-8"?>
<ds:datastoreItem xmlns:ds="http://schemas.openxmlformats.org/officeDocument/2006/customXml" ds:itemID="{70DDB392-E2DF-44D9-B8FC-67BCCF1FF1CF}">
  <ds:schemaRefs/>
</ds:datastoreItem>
</file>

<file path=customXml/itemProps44.xml><?xml version="1.0" encoding="utf-8"?>
<ds:datastoreItem xmlns:ds="http://schemas.openxmlformats.org/officeDocument/2006/customXml" ds:itemID="{68327B49-E804-422E-8E47-5012E5E27FE7}">
  <ds:schemaRefs/>
</ds:datastoreItem>
</file>

<file path=customXml/itemProps45.xml><?xml version="1.0" encoding="utf-8"?>
<ds:datastoreItem xmlns:ds="http://schemas.openxmlformats.org/officeDocument/2006/customXml" ds:itemID="{3E88AC41-55E8-43F8-9FBF-0DF8F63BF139}">
  <ds:schemaRefs/>
</ds:datastoreItem>
</file>

<file path=customXml/itemProps46.xml><?xml version="1.0" encoding="utf-8"?>
<ds:datastoreItem xmlns:ds="http://schemas.openxmlformats.org/officeDocument/2006/customXml" ds:itemID="{6D37523F-5CA3-4BEF-A225-B174A0C436FA}">
  <ds:schemaRefs/>
</ds:datastoreItem>
</file>

<file path=customXml/itemProps47.xml><?xml version="1.0" encoding="utf-8"?>
<ds:datastoreItem xmlns:ds="http://schemas.openxmlformats.org/officeDocument/2006/customXml" ds:itemID="{BCA3F143-AD66-44B6-901E-F45FE7106646}">
  <ds:schemaRefs/>
</ds:datastoreItem>
</file>

<file path=customXml/itemProps48.xml><?xml version="1.0" encoding="utf-8"?>
<ds:datastoreItem xmlns:ds="http://schemas.openxmlformats.org/officeDocument/2006/customXml" ds:itemID="{400333A4-4013-4AE4-A584-8C569522887A}">
  <ds:schemaRefs/>
</ds:datastoreItem>
</file>

<file path=customXml/itemProps49.xml><?xml version="1.0" encoding="utf-8"?>
<ds:datastoreItem xmlns:ds="http://schemas.openxmlformats.org/officeDocument/2006/customXml" ds:itemID="{332B6AF0-8ACC-4040-AD4B-1D70F64793A8}">
  <ds:schemaRefs/>
</ds:datastoreItem>
</file>

<file path=customXml/itemProps5.xml><?xml version="1.0" encoding="utf-8"?>
<ds:datastoreItem xmlns:ds="http://schemas.openxmlformats.org/officeDocument/2006/customXml" ds:itemID="{486A49DA-8402-472A-82D6-963B9D75C659}">
  <ds:schemaRefs/>
</ds:datastoreItem>
</file>

<file path=customXml/itemProps50.xml><?xml version="1.0" encoding="utf-8"?>
<ds:datastoreItem xmlns:ds="http://schemas.openxmlformats.org/officeDocument/2006/customXml" ds:itemID="{8078846E-4275-491C-B955-6A2D6FD6A4AC}">
  <ds:schemaRefs/>
</ds:datastoreItem>
</file>

<file path=customXml/itemProps51.xml><?xml version="1.0" encoding="utf-8"?>
<ds:datastoreItem xmlns:ds="http://schemas.openxmlformats.org/officeDocument/2006/customXml" ds:itemID="{F9A11F93-3717-469C-8EAE-C3EBCB65D454}">
  <ds:schemaRefs/>
</ds:datastoreItem>
</file>

<file path=customXml/itemProps52.xml><?xml version="1.0" encoding="utf-8"?>
<ds:datastoreItem xmlns:ds="http://schemas.openxmlformats.org/officeDocument/2006/customXml" ds:itemID="{7D622A2D-6DC3-46C2-8F62-4DC20494B101}">
  <ds:schemaRefs/>
</ds:datastoreItem>
</file>

<file path=customXml/itemProps53.xml><?xml version="1.0" encoding="utf-8"?>
<ds:datastoreItem xmlns:ds="http://schemas.openxmlformats.org/officeDocument/2006/customXml" ds:itemID="{CBC0076A-3CA7-41BE-9E2F-6250899AEB83}">
  <ds:schemaRefs/>
</ds:datastoreItem>
</file>

<file path=customXml/itemProps54.xml><?xml version="1.0" encoding="utf-8"?>
<ds:datastoreItem xmlns:ds="http://schemas.openxmlformats.org/officeDocument/2006/customXml" ds:itemID="{2B0D4241-3335-49A7-A0D6-DF8154BD191F}">
  <ds:schemaRefs/>
</ds:datastoreItem>
</file>

<file path=customXml/itemProps55.xml><?xml version="1.0" encoding="utf-8"?>
<ds:datastoreItem xmlns:ds="http://schemas.openxmlformats.org/officeDocument/2006/customXml" ds:itemID="{619717BB-A1A0-4F5B-AF7A-2C1C2554409F}">
  <ds:schemaRefs/>
</ds:datastoreItem>
</file>

<file path=customXml/itemProps56.xml><?xml version="1.0" encoding="utf-8"?>
<ds:datastoreItem xmlns:ds="http://schemas.openxmlformats.org/officeDocument/2006/customXml" ds:itemID="{A98A28F6-BF4C-4FCA-AE75-2FE3FAE4D229}">
  <ds:schemaRefs/>
</ds:datastoreItem>
</file>

<file path=customXml/itemProps57.xml><?xml version="1.0" encoding="utf-8"?>
<ds:datastoreItem xmlns:ds="http://schemas.openxmlformats.org/officeDocument/2006/customXml" ds:itemID="{23B1954F-3369-45A9-9D0D-DF5ED2591DD4}">
  <ds:schemaRefs/>
</ds:datastoreItem>
</file>

<file path=customXml/itemProps58.xml><?xml version="1.0" encoding="utf-8"?>
<ds:datastoreItem xmlns:ds="http://schemas.openxmlformats.org/officeDocument/2006/customXml" ds:itemID="{535C4F7F-96DC-4C6F-8627-5CBA07F1D865}">
  <ds:schemaRefs/>
</ds:datastoreItem>
</file>

<file path=customXml/itemProps59.xml><?xml version="1.0" encoding="utf-8"?>
<ds:datastoreItem xmlns:ds="http://schemas.openxmlformats.org/officeDocument/2006/customXml" ds:itemID="{9942A4F6-F069-4B2F-9C58-2B6F04F1DABB}">
  <ds:schemaRefs/>
</ds:datastoreItem>
</file>

<file path=customXml/itemProps6.xml><?xml version="1.0" encoding="utf-8"?>
<ds:datastoreItem xmlns:ds="http://schemas.openxmlformats.org/officeDocument/2006/customXml" ds:itemID="{CCA7A0C0-0360-4D03-91B9-2F1988E6F600}">
  <ds:schemaRefs/>
</ds:datastoreItem>
</file>

<file path=customXml/itemProps60.xml><?xml version="1.0" encoding="utf-8"?>
<ds:datastoreItem xmlns:ds="http://schemas.openxmlformats.org/officeDocument/2006/customXml" ds:itemID="{A4B90F74-3709-40E6-BF97-2EF40EEF7BED}">
  <ds:schemaRefs/>
</ds:datastoreItem>
</file>

<file path=customXml/itemProps61.xml><?xml version="1.0" encoding="utf-8"?>
<ds:datastoreItem xmlns:ds="http://schemas.openxmlformats.org/officeDocument/2006/customXml" ds:itemID="{9B284536-6591-4723-A177-BF16E3A80553}">
  <ds:schemaRefs/>
</ds:datastoreItem>
</file>

<file path=customXml/itemProps62.xml><?xml version="1.0" encoding="utf-8"?>
<ds:datastoreItem xmlns:ds="http://schemas.openxmlformats.org/officeDocument/2006/customXml" ds:itemID="{DF1E1E7A-1EC1-4B31-B5F0-E3A141CFC7C7}">
  <ds:schemaRefs/>
</ds:datastoreItem>
</file>

<file path=customXml/itemProps63.xml><?xml version="1.0" encoding="utf-8"?>
<ds:datastoreItem xmlns:ds="http://schemas.openxmlformats.org/officeDocument/2006/customXml" ds:itemID="{A41B4333-8BDF-4B24-9668-0329C6B12BCF}">
  <ds:schemaRefs/>
</ds:datastoreItem>
</file>

<file path=customXml/itemProps64.xml><?xml version="1.0" encoding="utf-8"?>
<ds:datastoreItem xmlns:ds="http://schemas.openxmlformats.org/officeDocument/2006/customXml" ds:itemID="{D40AFE1B-A41C-4897-9E75-A32D881D060C}">
  <ds:schemaRefs/>
</ds:datastoreItem>
</file>

<file path=customXml/itemProps65.xml><?xml version="1.0" encoding="utf-8"?>
<ds:datastoreItem xmlns:ds="http://schemas.openxmlformats.org/officeDocument/2006/customXml" ds:itemID="{F453E26B-440D-49A7-8EF7-8B13146ABBB6}">
  <ds:schemaRefs/>
</ds:datastoreItem>
</file>

<file path=customXml/itemProps66.xml><?xml version="1.0" encoding="utf-8"?>
<ds:datastoreItem xmlns:ds="http://schemas.openxmlformats.org/officeDocument/2006/customXml" ds:itemID="{A11F700B-BE80-4EED-B652-920B809908C8}">
  <ds:schemaRefs/>
</ds:datastoreItem>
</file>

<file path=customXml/itemProps67.xml><?xml version="1.0" encoding="utf-8"?>
<ds:datastoreItem xmlns:ds="http://schemas.openxmlformats.org/officeDocument/2006/customXml" ds:itemID="{F03D9AB9-8B17-4B29-895D-87CDDD818D45}">
  <ds:schemaRefs/>
</ds:datastoreItem>
</file>

<file path=customXml/itemProps68.xml><?xml version="1.0" encoding="utf-8"?>
<ds:datastoreItem xmlns:ds="http://schemas.openxmlformats.org/officeDocument/2006/customXml" ds:itemID="{6173F8A9-611B-4A05-A0F6-A57582FF9E00}">
  <ds:schemaRefs/>
</ds:datastoreItem>
</file>

<file path=customXml/itemProps69.xml><?xml version="1.0" encoding="utf-8"?>
<ds:datastoreItem xmlns:ds="http://schemas.openxmlformats.org/officeDocument/2006/customXml" ds:itemID="{3F0C2E74-F2F9-40DC-B5FB-0D7C86B093D1}">
  <ds:schemaRefs/>
</ds:datastoreItem>
</file>

<file path=customXml/itemProps7.xml><?xml version="1.0" encoding="utf-8"?>
<ds:datastoreItem xmlns:ds="http://schemas.openxmlformats.org/officeDocument/2006/customXml" ds:itemID="{11FA1129-BAF8-4015-B446-4C2732D0C28E}">
  <ds:schemaRefs/>
</ds:datastoreItem>
</file>

<file path=customXml/itemProps70.xml><?xml version="1.0" encoding="utf-8"?>
<ds:datastoreItem xmlns:ds="http://schemas.openxmlformats.org/officeDocument/2006/customXml" ds:itemID="{9A2B24D2-A932-4960-BF24-8F26F6E2D3D6}">
  <ds:schemaRefs/>
</ds:datastoreItem>
</file>

<file path=customXml/itemProps71.xml><?xml version="1.0" encoding="utf-8"?>
<ds:datastoreItem xmlns:ds="http://schemas.openxmlformats.org/officeDocument/2006/customXml" ds:itemID="{C83DF728-114B-46A8-BA2D-65E03423C4DE}">
  <ds:schemaRefs/>
</ds:datastoreItem>
</file>

<file path=customXml/itemProps72.xml><?xml version="1.0" encoding="utf-8"?>
<ds:datastoreItem xmlns:ds="http://schemas.openxmlformats.org/officeDocument/2006/customXml" ds:itemID="{108C72B0-AEF7-40F9-9001-5DF16D9EB7AC}">
  <ds:schemaRefs/>
</ds:datastoreItem>
</file>

<file path=customXml/itemProps73.xml><?xml version="1.0" encoding="utf-8"?>
<ds:datastoreItem xmlns:ds="http://schemas.openxmlformats.org/officeDocument/2006/customXml" ds:itemID="{43553DFD-E7C5-47C5-8613-99F27D5EA0C1}">
  <ds:schemaRefs/>
</ds:datastoreItem>
</file>

<file path=customXml/itemProps74.xml><?xml version="1.0" encoding="utf-8"?>
<ds:datastoreItem xmlns:ds="http://schemas.openxmlformats.org/officeDocument/2006/customXml" ds:itemID="{9B52635E-4158-4FAC-8FA9-5FF33F98453A}">
  <ds:schemaRefs/>
</ds:datastoreItem>
</file>

<file path=customXml/itemProps75.xml><?xml version="1.0" encoding="utf-8"?>
<ds:datastoreItem xmlns:ds="http://schemas.openxmlformats.org/officeDocument/2006/customXml" ds:itemID="{FFD03760-3A0F-45AB-9C7E-C3F737D1E438}">
  <ds:schemaRefs/>
</ds:datastoreItem>
</file>

<file path=customXml/itemProps76.xml><?xml version="1.0" encoding="utf-8"?>
<ds:datastoreItem xmlns:ds="http://schemas.openxmlformats.org/officeDocument/2006/customXml" ds:itemID="{61AEEB47-1576-46C0-81F3-D3BA21989E6E}">
  <ds:schemaRefs/>
</ds:datastoreItem>
</file>

<file path=customXml/itemProps77.xml><?xml version="1.0" encoding="utf-8"?>
<ds:datastoreItem xmlns:ds="http://schemas.openxmlformats.org/officeDocument/2006/customXml" ds:itemID="{C35DBDC6-84DE-43FA-9C5C-75567B952E44}">
  <ds:schemaRefs/>
</ds:datastoreItem>
</file>

<file path=customXml/itemProps78.xml><?xml version="1.0" encoding="utf-8"?>
<ds:datastoreItem xmlns:ds="http://schemas.openxmlformats.org/officeDocument/2006/customXml" ds:itemID="{767A11E5-44A1-432F-A4A9-48529235813F}">
  <ds:schemaRefs/>
</ds:datastoreItem>
</file>

<file path=customXml/itemProps79.xml><?xml version="1.0" encoding="utf-8"?>
<ds:datastoreItem xmlns:ds="http://schemas.openxmlformats.org/officeDocument/2006/customXml" ds:itemID="{55D7E77F-14F9-4112-BC22-DE64F211C6E4}">
  <ds:schemaRefs/>
</ds:datastoreItem>
</file>

<file path=customXml/itemProps8.xml><?xml version="1.0" encoding="utf-8"?>
<ds:datastoreItem xmlns:ds="http://schemas.openxmlformats.org/officeDocument/2006/customXml" ds:itemID="{841F1B54-C0D7-4FB6-A2B1-E389E7DC4A32}">
  <ds:schemaRefs/>
</ds:datastoreItem>
</file>

<file path=customXml/itemProps80.xml><?xml version="1.0" encoding="utf-8"?>
<ds:datastoreItem xmlns:ds="http://schemas.openxmlformats.org/officeDocument/2006/customXml" ds:itemID="{D1CEA2EA-2DE2-46FD-B3A6-862D2B25C097}">
  <ds:schemaRefs/>
</ds:datastoreItem>
</file>

<file path=customXml/itemProps81.xml><?xml version="1.0" encoding="utf-8"?>
<ds:datastoreItem xmlns:ds="http://schemas.openxmlformats.org/officeDocument/2006/customXml" ds:itemID="{299640F5-A68F-4DFA-AB30-D134F83C5601}">
  <ds:schemaRefs/>
</ds:datastoreItem>
</file>

<file path=customXml/itemProps82.xml><?xml version="1.0" encoding="utf-8"?>
<ds:datastoreItem xmlns:ds="http://schemas.openxmlformats.org/officeDocument/2006/customXml" ds:itemID="{AE79F3A8-3D59-4D67-8CDB-F5A9E68452BF}">
  <ds:schemaRefs/>
</ds:datastoreItem>
</file>

<file path=customXml/itemProps83.xml><?xml version="1.0" encoding="utf-8"?>
<ds:datastoreItem xmlns:ds="http://schemas.openxmlformats.org/officeDocument/2006/customXml" ds:itemID="{2019B737-1383-4945-89B3-CA6F304238BA}">
  <ds:schemaRefs/>
</ds:datastoreItem>
</file>

<file path=customXml/itemProps84.xml><?xml version="1.0" encoding="utf-8"?>
<ds:datastoreItem xmlns:ds="http://schemas.openxmlformats.org/officeDocument/2006/customXml" ds:itemID="{DEB112FF-3C99-49C2-B61C-0F4EAEB1ACDC}">
  <ds:schemaRefs/>
</ds:datastoreItem>
</file>

<file path=customXml/itemProps85.xml><?xml version="1.0" encoding="utf-8"?>
<ds:datastoreItem xmlns:ds="http://schemas.openxmlformats.org/officeDocument/2006/customXml" ds:itemID="{525B1249-D618-42D5-AA83-5213CF755282}">
  <ds:schemaRefs/>
</ds:datastoreItem>
</file>

<file path=customXml/itemProps86.xml><?xml version="1.0" encoding="utf-8"?>
<ds:datastoreItem xmlns:ds="http://schemas.openxmlformats.org/officeDocument/2006/customXml" ds:itemID="{A96FFA56-A187-43D9-A477-97F1A0EC369F}">
  <ds:schemaRefs/>
</ds:datastoreItem>
</file>

<file path=customXml/itemProps9.xml><?xml version="1.0" encoding="utf-8"?>
<ds:datastoreItem xmlns:ds="http://schemas.openxmlformats.org/officeDocument/2006/customXml" ds:itemID="{7EFA94F6-9A81-4472-885B-C4C59978837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53A物理讲、练模版</Template>
  <TotalTime>0</TotalTime>
  <Words>14351</Words>
  <Application>WPS 演示</Application>
  <PresentationFormat>自定义</PresentationFormat>
  <Paragraphs>895</Paragraphs>
  <Slides>95</Slides>
  <Notes>85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95</vt:i4>
      </vt:variant>
    </vt:vector>
  </HeadingPairs>
  <TitlesOfParts>
    <vt:vector size="117" baseType="lpstr">
      <vt:lpstr>Arial</vt:lpstr>
      <vt:lpstr>宋体</vt:lpstr>
      <vt:lpstr>Wingdings</vt:lpstr>
      <vt:lpstr>微软雅黑</vt:lpstr>
      <vt:lpstr>楷体</vt:lpstr>
      <vt:lpstr>Times New Roman</vt:lpstr>
      <vt:lpstr>华文细黑</vt:lpstr>
      <vt:lpstr>楷体_GB2312</vt:lpstr>
      <vt:lpstr>新宋体</vt:lpstr>
      <vt:lpstr>Times New Roman</vt:lpstr>
      <vt:lpstr>等线</vt:lpstr>
      <vt:lpstr>等线 Light</vt:lpstr>
      <vt:lpstr>Arial Unicode MS</vt:lpstr>
      <vt:lpstr>Calibri</vt:lpstr>
      <vt:lpstr>Times New Roman</vt:lpstr>
      <vt:lpstr>黑体</vt:lpstr>
      <vt:lpstr>Arial Narrow</vt:lpstr>
      <vt:lpstr>Arial Unicode MS</vt:lpstr>
      <vt:lpstr>NEU-BZ</vt:lpstr>
      <vt:lpstr>自定义设计方案</vt:lpstr>
      <vt:lpstr>返回目录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dc:creator/>
  <cp:lastModifiedBy>唯一的尘埃 十三</cp:lastModifiedBy>
  <cp:revision>143</cp:revision>
  <dcterms:created xsi:type="dcterms:W3CDTF">2025-01-13T03:20:00Z</dcterms:created>
  <dcterms:modified xsi:type="dcterms:W3CDTF">2025-09-13T08:51:45Z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B65D00F5F62C4129ABC512E4FBA3FA98_13</vt:lpwstr>
  </property>
  <property fmtid="{D5CDD505-2E9C-101B-9397-08002B2CF9AE}" pid="3" name="KSOProductBuildVer">
    <vt:lpwstr>2052-12.1.0.22529</vt:lpwstr>
  </property>
</Properties>
</file>